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5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87" r:id="rId29"/>
    <p:sldId id="288" r:id="rId30"/>
    <p:sldId id="283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9933FF"/>
    <a:srgbClr val="009900"/>
    <a:srgbClr val="CC9900"/>
    <a:srgbClr val="FFFF00"/>
    <a:srgbClr val="FF99FF"/>
    <a:srgbClr val="0099FF"/>
    <a:srgbClr val="FF9933"/>
    <a:srgbClr val="FF33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CC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31029-53A3-429F-A88A-8ED07BC21055}" type="datetimeFigureOut">
              <a:rPr lang="ru-RU" smtClean="0"/>
              <a:pPr/>
              <a:t>14.05.2020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slide" Target="slide20.xml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12" Type="http://schemas.openxmlformats.org/officeDocument/2006/relationships/slide" Target="slide19.xml"/><Relationship Id="rId17" Type="http://schemas.openxmlformats.org/officeDocument/2006/relationships/slide" Target="slide24.xml"/><Relationship Id="rId2" Type="http://schemas.openxmlformats.org/officeDocument/2006/relationships/image" Target="../media/image33.jpeg"/><Relationship Id="rId16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11" Type="http://schemas.openxmlformats.org/officeDocument/2006/relationships/slide" Target="slide18.xml"/><Relationship Id="rId5" Type="http://schemas.openxmlformats.org/officeDocument/2006/relationships/image" Target="../media/image36.png"/><Relationship Id="rId15" Type="http://schemas.openxmlformats.org/officeDocument/2006/relationships/slide" Target="slide22.xml"/><Relationship Id="rId10" Type="http://schemas.openxmlformats.org/officeDocument/2006/relationships/slide" Target="slide17.xml"/><Relationship Id="rId4" Type="http://schemas.openxmlformats.org/officeDocument/2006/relationships/image" Target="../media/image35.jpeg"/><Relationship Id="rId9" Type="http://schemas.openxmlformats.org/officeDocument/2006/relationships/slide" Target="slide16.xml"/><Relationship Id="rId14" Type="http://schemas.openxmlformats.org/officeDocument/2006/relationships/slide" Target="slide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slide" Target="slide15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Vladimir\Downloads\&#1057;&#1082;&#1072;&#1079;&#1082;&#1080;%20&#1076;&#1083;&#1103;%20&#1076;&#1077;&#1090;&#1077;&#1081;%20-%20&#1047;&#1086;&#1083;&#1086;&#1090;&#1072;&#1103;%20&#1082;&#1086;&#1083;&#1083;&#1077;&#1082;&#1094;&#1080;&#1103;%20&#1089;&#1082;&#1072;&#1079;&#1086;&#1082;%20-%20&#1043;&#1072;&#1076;&#1082;&#1080;&#1081;%20&#1091;&#1090;&#1077;&#1085;&#1086;&#1082;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image" Target="../media/image8.jpeg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slide" Target="slide14.xml"/><Relationship Id="rId10" Type="http://schemas.openxmlformats.org/officeDocument/2006/relationships/slide" Target="slide9.xml"/><Relationship Id="rId4" Type="http://schemas.openxmlformats.org/officeDocument/2006/relationships/image" Target="../media/image9.jpeg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mailto:library-182f1@cbsuzao.r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etectivebookshop.ru/image/1014200734.jpg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3851920" y="4293096"/>
            <a:ext cx="1562094" cy="23549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1381"/>
            <a:ext cx="1459146" cy="2309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0" y="0"/>
            <a:ext cx="896448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Викторина </a:t>
            </a:r>
          </a:p>
          <a:p>
            <a:pPr algn="ctr"/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сказкам</a:t>
            </a:r>
          </a:p>
          <a:p>
            <a:pPr algn="ctr"/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6600" b="1" dirty="0" err="1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Ганса</a:t>
            </a:r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6600" b="1" dirty="0" err="1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Христиана</a:t>
            </a:r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Андерсена</a:t>
            </a:r>
            <a:endParaRPr lang="ru-RU" sz="6600" b="1" dirty="0">
              <a:ln w="28575">
                <a:solidFill>
                  <a:srgbClr val="FF0000"/>
                </a:solidFill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https://diamondelectric.ru/images/2312/2311540/knijka_rosmen_1.jpg"/>
          <p:cNvPicPr>
            <a:picLocks noChangeAspect="1" noChangeArrowheads="1"/>
          </p:cNvPicPr>
          <p:nvPr/>
        </p:nvPicPr>
        <p:blipFill>
          <a:blip r:embed="rId4" cstate="print">
            <a:lum contrast="10000"/>
          </a:blip>
          <a:srcRect l="10525" t="1826" r="10535" b="2131"/>
          <a:stretch>
            <a:fillRect/>
          </a:stretch>
        </p:blipFill>
        <p:spPr bwMode="auto">
          <a:xfrm>
            <a:off x="7236296" y="188640"/>
            <a:ext cx="1716355" cy="2088232"/>
          </a:xfrm>
          <a:prstGeom prst="rect">
            <a:avLst/>
          </a:prstGeom>
          <a:noFill/>
        </p:spPr>
      </p:pic>
      <p:pic>
        <p:nvPicPr>
          <p:cNvPr id="3080" name="Picture 8" descr="https://24smi.org/public/media/resize/800x-/person/2017/12/28/ufzfikly1pz6-ole-lukoie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20000"/>
          </a:blip>
          <a:srcRect/>
          <a:stretch>
            <a:fillRect/>
          </a:stretch>
        </p:blipFill>
        <p:spPr bwMode="auto">
          <a:xfrm>
            <a:off x="7020272" y="2492896"/>
            <a:ext cx="2123728" cy="2831637"/>
          </a:xfrm>
          <a:prstGeom prst="rect">
            <a:avLst/>
          </a:prstGeom>
          <a:noFill/>
        </p:spPr>
      </p:pic>
      <p:pic>
        <p:nvPicPr>
          <p:cNvPr id="8" name="Picture 6" descr="https://avatars.mds.yandex.net/get-pdb/1642751/4164945c-2b2d-4dbb-b11f-e5f6f4091770/s1200?webp=fals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E6D8BB"/>
              </a:clrFrom>
              <a:clrTo>
                <a:srgbClr val="E6D8BB">
                  <a:alpha val="0"/>
                </a:srgbClr>
              </a:clrTo>
            </a:clrChange>
            <a:lum contrast="30000"/>
          </a:blip>
          <a:srcRect r="-1731" b="2651"/>
          <a:stretch>
            <a:fillRect/>
          </a:stretch>
        </p:blipFill>
        <p:spPr bwMode="auto">
          <a:xfrm>
            <a:off x="0" y="4797152"/>
            <a:ext cx="3218249" cy="1787916"/>
          </a:xfrm>
          <a:prstGeom prst="ellipse">
            <a:avLst/>
          </a:prstGeom>
          <a:noFill/>
        </p:spPr>
      </p:pic>
      <p:sp>
        <p:nvSpPr>
          <p:cNvPr id="9" name="Управляющая кнопка: далее 8">
            <a:hlinkClick r:id="" action="ppaction://hlinkshowjump?jump=nextslide" highlightClick="1"/>
          </p:cNvPr>
          <p:cNvSpPr/>
          <p:nvPr/>
        </p:nvSpPr>
        <p:spPr>
          <a:xfrm>
            <a:off x="7308304" y="6021288"/>
            <a:ext cx="864096" cy="610368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88640"/>
            <a:ext cx="8496944" cy="1569660"/>
          </a:xfrm>
          <a:prstGeom prst="rect">
            <a:avLst/>
          </a:prstGeom>
          <a:solidFill>
            <a:srgbClr val="FF9933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</a:rPr>
              <a:t>«Лучше всех был молодой принц с большими черными глазами. Ему, наверное, было не больше шестнадцати лет; в тот день праздновалось его рождение, оттого на корабле и шло такое веселье».</a:t>
            </a:r>
          </a:p>
        </p:txBody>
      </p:sp>
      <p:pic>
        <p:nvPicPr>
          <p:cNvPr id="3" name="Picture 4" descr="https://thumbs.dreamstime.com/b/%D1%86%D0%B2%D0%B5%D1%82%D0%BA%D0%B8-%D0%B2%D0%B7%D0%B3%D0%BB%D1%8F%D0%B4%D0%B0-%D1%81%D0%B2%D0%B5%D1%80%D1%85%D1%83-%D0%BA%D1%80%D0%B0%D1%81%D0%BE%D1%87%D0%BD%D1%8B%D0%B5-%D0%BA%D1%80%D0%B0%D1%81%D0%BD%D1%8B%D0%B5-%D0%B8-%D0%B6%D0%B5%D0%BB%D1%82%D1%8B%D0%B5-gerbera-%D0%B8%D0%BB%D0%B8-%D0%BC%D0%B0%D1%80%D0%B3%D0%B0%D1%80%D0%B8%D1%82%D0%BA%D0%B0-149038639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365104"/>
            <a:ext cx="880607" cy="864096"/>
          </a:xfrm>
          <a:prstGeom prst="rect">
            <a:avLst/>
          </a:prstGeom>
          <a:noFill/>
        </p:spPr>
      </p:pic>
      <p:pic>
        <p:nvPicPr>
          <p:cNvPr id="4" name="Picture 4" descr="https://thumbs.dreamstime.com/b/%D1%86%D0%B2%D0%B5%D1%82%D0%BA%D0%B8-%D0%B2%D0%B7%D0%B3%D0%BB%D1%8F%D0%B4%D0%B0-%D1%81%D0%B2%D0%B5%D1%80%D1%85%D1%83-%D0%BA%D1%80%D0%B0%D1%81%D0%BE%D1%87%D0%BD%D1%8B%D0%B5-%D0%BA%D1%80%D0%B0%D1%81%D0%BD%D1%8B%D0%B5-%D0%B8-%D0%B6%D0%B5%D0%BB%D1%82%D1%8B%D0%B5-gerbera-%D0%B8%D0%BB%D0%B8-%D0%BC%D0%B0%D1%80%D0%B3%D0%B0%D1%80%D0%B8%D1%82%D0%BA%D0%B0-149038639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9672" y="5229200"/>
            <a:ext cx="856563" cy="840503"/>
          </a:xfrm>
          <a:prstGeom prst="rect">
            <a:avLst/>
          </a:prstGeom>
          <a:noFill/>
        </p:spPr>
      </p:pic>
      <p:pic>
        <p:nvPicPr>
          <p:cNvPr id="5" name="Picture 4" descr="https://thumbs.dreamstime.com/b/%D1%86%D0%B2%D0%B5%D1%82%D0%BA%D0%B8-%D0%B2%D0%B7%D0%B3%D0%BB%D1%8F%D0%B4%D0%B0-%D1%81%D0%B2%D0%B5%D1%80%D1%85%D1%83-%D0%BA%D1%80%D0%B0%D1%81%D0%BE%D1%87%D0%BD%D1%8B%D0%B5-%D0%BA%D1%80%D0%B0%D1%81%D0%BD%D1%8B%D0%B5-%D0%B8-%D0%B6%D0%B5%D0%BB%D1%82%D1%8B%D0%B5-gerbera-%D0%B8%D0%BB%D0%B8-%D0%BC%D0%B0%D1%80%D0%B3%D0%B0%D1%80%D0%B8%D1%82%D0%BA%D0%B0-149038639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6010105"/>
            <a:ext cx="864096" cy="847895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2339752" y="5445224"/>
            <a:ext cx="3370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Принц, «Русалочка»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63688" y="4653136"/>
            <a:ext cx="5699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Трубочист, «Пастушка и трубочист»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15816" y="6165304"/>
            <a:ext cx="3253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Принц, «Свинопас»</a:t>
            </a:r>
            <a:endParaRPr lang="ru-RU" sz="2800" b="1" dirty="0">
              <a:solidFill>
                <a:srgbClr val="0070C0"/>
              </a:solidFill>
            </a:endParaRPr>
          </a:p>
        </p:txBody>
      </p:sp>
      <p:pic>
        <p:nvPicPr>
          <p:cNvPr id="17412" name="Picture 4" descr="https://goods.kaypu.com/photo/524d488a78e5c9142f03bbe6.jpg"/>
          <p:cNvPicPr>
            <a:picLocks noChangeAspect="1" noChangeArrowheads="1"/>
          </p:cNvPicPr>
          <p:nvPr/>
        </p:nvPicPr>
        <p:blipFill>
          <a:blip r:embed="rId5" cstate="print"/>
          <a:srcRect l="65824" t="-2141" r="2067" b="40063"/>
          <a:stretch>
            <a:fillRect/>
          </a:stretch>
        </p:blipFill>
        <p:spPr bwMode="auto">
          <a:xfrm>
            <a:off x="3419872" y="1772816"/>
            <a:ext cx="2016224" cy="2923525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24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 descr="https://img2.freepng.ru/20180318/vuw/kisspng-crocus-vernus-flower-purple-clip-art-crocus-cliparts-5aae90de43ced7.1867574715213897902778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9792" y="5949280"/>
            <a:ext cx="720080" cy="736082"/>
          </a:xfrm>
          <a:prstGeom prst="rect">
            <a:avLst/>
          </a:prstGeom>
          <a:noFill/>
        </p:spPr>
      </p:pic>
      <p:pic>
        <p:nvPicPr>
          <p:cNvPr id="3" name="Picture 26" descr="https://img2.freepng.ru/20180318/vuw/kisspng-crocus-vernus-flower-purple-clip-art-crocus-cliparts-5aae90de43ced7.1867574715213897902778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5157192"/>
            <a:ext cx="720080" cy="736082"/>
          </a:xfrm>
          <a:prstGeom prst="rect">
            <a:avLst/>
          </a:prstGeom>
          <a:noFill/>
        </p:spPr>
      </p:pic>
      <p:pic>
        <p:nvPicPr>
          <p:cNvPr id="4" name="Picture 26" descr="https://img2.freepng.ru/20180318/vuw/kisspng-crocus-vernus-flower-purple-clip-art-crocus-cliparts-5aae90de43ced7.1867574715213897902778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4221088"/>
            <a:ext cx="720080" cy="73608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51520" y="332656"/>
            <a:ext cx="8640960" cy="830997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CC99FF"/>
                </a:solidFill>
              </a:rPr>
              <a:t>«Он был очень похож на настоящего, но весь осыпан бриллиантами, рубинами и сапфирами» 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979712" y="4365104"/>
            <a:ext cx="5754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00FF"/>
                </a:solidFill>
              </a:rPr>
              <a:t>Мраморный мальчик, «Русалочка»</a:t>
            </a:r>
            <a:endParaRPr lang="ru-RU" sz="2800" dirty="0">
              <a:solidFill>
                <a:srgbClr val="9900FF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27784" y="5013176"/>
            <a:ext cx="52323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00FF"/>
                </a:solidFill>
              </a:rPr>
              <a:t>Оловянный солдатик, </a:t>
            </a:r>
          </a:p>
          <a:p>
            <a:r>
              <a:rPr lang="ru-RU" sz="2800" b="1" dirty="0" smtClean="0">
                <a:solidFill>
                  <a:srgbClr val="9900FF"/>
                </a:solidFill>
              </a:rPr>
              <a:t>«Стойкий оловянный солдатик»</a:t>
            </a:r>
            <a:endParaRPr lang="ru-RU" sz="2800" dirty="0">
              <a:solidFill>
                <a:srgbClr val="9900FF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275856" y="6093296"/>
            <a:ext cx="3383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9900FF"/>
                </a:solidFill>
              </a:rPr>
              <a:t>С</a:t>
            </a:r>
            <a:r>
              <a:rPr lang="ru-RU" sz="2800" b="1" dirty="0" smtClean="0">
                <a:solidFill>
                  <a:srgbClr val="9900FF"/>
                </a:solidFill>
              </a:rPr>
              <a:t>оловей, «Соловей»</a:t>
            </a:r>
            <a:endParaRPr lang="ru-RU" sz="2800" dirty="0">
              <a:solidFill>
                <a:srgbClr val="9900FF"/>
              </a:solidFill>
            </a:endParaRPr>
          </a:p>
        </p:txBody>
      </p:sp>
      <p:pic>
        <p:nvPicPr>
          <p:cNvPr id="28674" name="Picture 2" descr="http://yavix.ru/i/c/6/7/669ef31656505d2c0d6bcc94a8927.jpg"/>
          <p:cNvPicPr>
            <a:picLocks noChangeAspect="1" noChangeArrowheads="1"/>
          </p:cNvPicPr>
          <p:nvPr/>
        </p:nvPicPr>
        <p:blipFill>
          <a:blip r:embed="rId5" cstate="print"/>
          <a:srcRect l="10594" t="18182" r="21224" b="6818"/>
          <a:stretch>
            <a:fillRect/>
          </a:stretch>
        </p:blipFill>
        <p:spPr bwMode="auto">
          <a:xfrm>
            <a:off x="2627784" y="1412776"/>
            <a:ext cx="3316732" cy="2736304"/>
          </a:xfrm>
          <a:prstGeom prst="rect">
            <a:avLst/>
          </a:prstGeom>
          <a:noFill/>
        </p:spPr>
      </p:pic>
      <p:sp>
        <p:nvSpPr>
          <p:cNvPr id="28676" name="AutoShape 4" descr="https://sad9.ru/images/u/pages/skazki-andersena-stojkij-olovyannij-soldatik-cover-51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8678" name="Picture 6" descr="https://i.pinimg.com/736x/91/d9/70/91d9708233510e42846cb8403a5b03c0.jpg"/>
          <p:cNvPicPr>
            <a:picLocks noChangeAspect="1" noChangeArrowheads="1"/>
          </p:cNvPicPr>
          <p:nvPr/>
        </p:nvPicPr>
        <p:blipFill>
          <a:blip r:embed="rId6" cstate="print"/>
          <a:srcRect l="12645" t="14452" r="47612" b="15095"/>
          <a:stretch>
            <a:fillRect/>
          </a:stretch>
        </p:blipFill>
        <p:spPr bwMode="auto">
          <a:xfrm>
            <a:off x="2627784" y="1628800"/>
            <a:ext cx="1368152" cy="2490511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s://img2.freepng.ru/20180427/qjq/kisspng-petal-flower-working-flair-bartender-5ae2bd59bb8f77.4792057015248090497683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043608" y="4653136"/>
            <a:ext cx="784410" cy="592665"/>
          </a:xfrm>
          <a:prstGeom prst="rect">
            <a:avLst/>
          </a:prstGeom>
          <a:noFill/>
        </p:spPr>
      </p:pic>
      <p:pic>
        <p:nvPicPr>
          <p:cNvPr id="3" name="Picture 12" descr="https://img2.freepng.ru/20180427/qjq/kisspng-petal-flower-working-flair-bartender-5ae2bd59bb8f77.4792057015248090497683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691680" y="5373216"/>
            <a:ext cx="784410" cy="592665"/>
          </a:xfrm>
          <a:prstGeom prst="rect">
            <a:avLst/>
          </a:prstGeom>
          <a:noFill/>
        </p:spPr>
      </p:pic>
      <p:pic>
        <p:nvPicPr>
          <p:cNvPr id="4" name="Picture 12" descr="https://img2.freepng.ru/20180427/qjq/kisspng-petal-flower-working-flair-bartender-5ae2bd59bb8f77.4792057015248090497683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339752" y="6093296"/>
            <a:ext cx="784410" cy="592665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67544" y="332656"/>
            <a:ext cx="7920880" cy="830997"/>
          </a:xfrm>
          <a:prstGeom prst="rect">
            <a:avLst/>
          </a:prstGeom>
          <a:solidFill>
            <a:srgbClr val="33CCFF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08000"/>
                </a:solidFill>
              </a:rPr>
              <a:t>«Сын был тоже мокрый и безобразный – точь-в-точь, как и его мать, старая…» .</a:t>
            </a:r>
            <a:endParaRPr lang="ru-RU" sz="2400" b="1" dirty="0">
              <a:solidFill>
                <a:srgbClr val="008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75856" y="6093296"/>
            <a:ext cx="3656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8000"/>
                </a:solidFill>
              </a:rPr>
              <a:t>Жук, «Навозный жук»</a:t>
            </a:r>
            <a:endParaRPr lang="ru-RU" sz="2800" dirty="0">
              <a:solidFill>
                <a:srgbClr val="008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55776" y="5373216"/>
            <a:ext cx="55215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8000"/>
                </a:solidFill>
              </a:rPr>
              <a:t>Болотный царь, «Болотный царь»</a:t>
            </a:r>
            <a:endParaRPr lang="ru-RU" sz="2800" dirty="0">
              <a:solidFill>
                <a:srgbClr val="008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63688" y="4725144"/>
            <a:ext cx="4412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008000"/>
                </a:solidFill>
              </a:rPr>
              <a:t>С</a:t>
            </a:r>
            <a:r>
              <a:rPr lang="ru-RU" sz="2800" b="1" dirty="0" smtClean="0">
                <a:solidFill>
                  <a:srgbClr val="008000"/>
                </a:solidFill>
              </a:rPr>
              <a:t>ын жабы, «</a:t>
            </a:r>
            <a:r>
              <a:rPr lang="ru-RU" sz="2800" b="1" dirty="0" err="1" smtClean="0">
                <a:solidFill>
                  <a:srgbClr val="0080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008000"/>
                </a:solidFill>
              </a:rPr>
              <a:t>»</a:t>
            </a:r>
            <a:endParaRPr lang="ru-RU" sz="2800" dirty="0">
              <a:solidFill>
                <a:srgbClr val="008000"/>
              </a:solidFill>
            </a:endParaRPr>
          </a:p>
        </p:txBody>
      </p:sp>
      <p:sp>
        <p:nvSpPr>
          <p:cNvPr id="27652" name="AutoShape 4" descr="https://mishka-knizhka.ru/wp-content/uploads/2018/03/feat-audio-navoznyy-zhu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654" name="Picture 6" descr="https://illustrators.ru/uploads/illustration/image/727654/main_727654_original.jpg"/>
          <p:cNvPicPr>
            <a:picLocks noChangeAspect="1" noChangeArrowheads="1"/>
          </p:cNvPicPr>
          <p:nvPr/>
        </p:nvPicPr>
        <p:blipFill>
          <a:blip r:embed="rId5" cstate="print"/>
          <a:srcRect l="24157" t="3054" r="15761" b="14474"/>
          <a:stretch>
            <a:fillRect/>
          </a:stretch>
        </p:blipFill>
        <p:spPr bwMode="auto">
          <a:xfrm>
            <a:off x="2627784" y="1268760"/>
            <a:ext cx="3384376" cy="3285055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6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g2.freepng.ru/20180715/cyl/kisspng-flower-petal-clip-art-flor-de-lotus-5b4ba06d011f72.71693556153168292500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768" y="5949280"/>
            <a:ext cx="792088" cy="792088"/>
          </a:xfrm>
          <a:prstGeom prst="rect">
            <a:avLst/>
          </a:prstGeom>
          <a:noFill/>
        </p:spPr>
      </p:pic>
      <p:pic>
        <p:nvPicPr>
          <p:cNvPr id="3" name="Picture 2" descr="https://img2.freepng.ru/20180715/cyl/kisspng-flower-petal-clip-art-flor-de-lotus-5b4ba06d011f72.7169355615316829250046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5157192"/>
            <a:ext cx="792088" cy="792088"/>
          </a:xfrm>
          <a:prstGeom prst="rect">
            <a:avLst/>
          </a:prstGeom>
          <a:noFill/>
        </p:spPr>
      </p:pic>
      <p:pic>
        <p:nvPicPr>
          <p:cNvPr id="4" name="Picture 2" descr="https://img2.freepng.ru/20180715/cyl/kisspng-flower-petal-clip-art-flor-de-lotus-5b4ba06d011f72.71693556153168292500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7624" y="4365104"/>
            <a:ext cx="836712" cy="83671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323528" y="260648"/>
            <a:ext cx="8496944" cy="1200329"/>
          </a:xfrm>
          <a:prstGeom prst="rect">
            <a:avLst/>
          </a:prstGeom>
          <a:solidFill>
            <a:srgbClr val="FF99FF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7030A0"/>
                </a:solidFill>
              </a:rPr>
              <a:t>«Одет он чудесно: на нем шелковый кафтан, только нельзя сказать, какого цвета. Он отливает то голубым, то зеленым, то красным, смотря по тому, в какую сторону он повернется». </a:t>
            </a:r>
            <a:endParaRPr lang="ru-RU" sz="2400" dirty="0" smtClean="0">
              <a:solidFill>
                <a:srgbClr val="7030A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9792" y="5229200"/>
            <a:ext cx="4461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7030A0"/>
                </a:solidFill>
              </a:rPr>
              <a:t>Оле-Лукойе</a:t>
            </a:r>
            <a:r>
              <a:rPr lang="ru-RU" sz="2800" b="1" dirty="0" smtClean="0">
                <a:solidFill>
                  <a:srgbClr val="7030A0"/>
                </a:solidFill>
              </a:rPr>
              <a:t>, «</a:t>
            </a:r>
            <a:r>
              <a:rPr lang="ru-RU" sz="2800" b="1" dirty="0" err="1">
                <a:solidFill>
                  <a:srgbClr val="7030A0"/>
                </a:solidFill>
              </a:rPr>
              <a:t>Оле-Лукойе</a:t>
            </a:r>
            <a:r>
              <a:rPr lang="ru-RU" sz="2800" b="1" dirty="0" smtClean="0">
                <a:solidFill>
                  <a:srgbClr val="7030A0"/>
                </a:solidFill>
              </a:rPr>
              <a:t>»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907704" y="4437112"/>
            <a:ext cx="4953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Принц - свинопас, «Свинопас»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203848" y="6093296"/>
            <a:ext cx="3370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Принц, «Русалочка»</a:t>
            </a:r>
          </a:p>
        </p:txBody>
      </p:sp>
      <p:pic>
        <p:nvPicPr>
          <p:cNvPr id="5122" name="Picture 2" descr="https://chitaem-skazki.ru/wp-content/uploads/2019/04/%D0%9E%D0%BB%D0%B5-%D0%9B%D1%83%D0%BA%D0%BE%D0%B9%D0%B5-%D1%81%D0%BA%D0%B0%D0%B7%D0%BA%D0%B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1556792"/>
            <a:ext cx="3444323" cy="2736304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https://yt3.ggpht.com/a/AGF-l798N9ujjfayG2kOEdjrrdM4x8XoV1sqDO0u3A=s900-c-k-c0xffffffff-no-rj-mo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4149080"/>
            <a:ext cx="919064" cy="919064"/>
          </a:xfrm>
          <a:prstGeom prst="rect">
            <a:avLst/>
          </a:prstGeom>
          <a:noFill/>
        </p:spPr>
      </p:pic>
      <p:pic>
        <p:nvPicPr>
          <p:cNvPr id="3" name="Picture 16" descr="https://yt3.ggpht.com/a/AGF-l798N9ujjfayG2kOEdjrrdM4x8XoV1sqDO0u3A=s900-c-k-c0xffffffff-no-rj-mo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9672" y="5157192"/>
            <a:ext cx="919064" cy="919064"/>
          </a:xfrm>
          <a:prstGeom prst="rect">
            <a:avLst/>
          </a:prstGeom>
          <a:noFill/>
        </p:spPr>
      </p:pic>
      <p:pic>
        <p:nvPicPr>
          <p:cNvPr id="4" name="Picture 16" descr="https://yt3.ggpht.com/a/AGF-l798N9ujjfayG2kOEdjrrdM4x8XoV1sqDO0u3A=s900-c-k-c0xffffffff-no-rj-mo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5805264"/>
            <a:ext cx="919064" cy="919064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179512" y="188640"/>
            <a:ext cx="8712968" cy="1200329"/>
          </a:xfrm>
          <a:prstGeom prst="rect">
            <a:avLst/>
          </a:prstGeom>
          <a:solidFill>
            <a:srgbClr val="0099FF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C00000"/>
                </a:solidFill>
              </a:rPr>
              <a:t>«У каждого на груди блистала звезда и у левого бока гремела сабля. Они писали алмазными грифелями на золотых досках и отлично умели читать – и по книжке и без книжки, на память» .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83768" y="5373216"/>
            <a:ext cx="5389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Братья-принцы, «Дикие лебеди»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75656" y="4365104"/>
            <a:ext cx="52323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Оловянные солдатики ,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«Стойкий оловянный солдатик»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419872" y="6093296"/>
            <a:ext cx="3856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Эльфы, «</a:t>
            </a:r>
            <a:r>
              <a:rPr lang="ru-RU" sz="2800" b="1" dirty="0" err="1" smtClean="0">
                <a:solidFill>
                  <a:srgbClr val="FF00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0000"/>
                </a:solidFill>
              </a:rPr>
              <a:t>»</a:t>
            </a:r>
            <a:endParaRPr lang="ru-RU" sz="2800" dirty="0">
              <a:solidFill>
                <a:srgbClr val="FF0000"/>
              </a:solidFill>
            </a:endParaRPr>
          </a:p>
        </p:txBody>
      </p:sp>
      <p:pic>
        <p:nvPicPr>
          <p:cNvPr id="25602" name="Picture 2" descr="https://avatars.mds.yandex.net/get-pdb/215709/f563bb78-1301-43dd-857c-762cd493a1c5/s1200?webp=fals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7744" y="1484784"/>
            <a:ext cx="3528392" cy="2887147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864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Попробуйте ответить на вопросы «Сколько…»: </a:t>
            </a:r>
            <a:endParaRPr lang="ru-RU" sz="3200" dirty="0"/>
          </a:p>
        </p:txBody>
      </p:sp>
      <p:sp>
        <p:nvSpPr>
          <p:cNvPr id="1026" name="AutoShape 2" descr="https://img-fotki.yandex.ru/get/5632/1808891.7/0_9a82c_e1d27b94_XL.jpe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https://vk.vkfaces.com/851232/v851232864/73da/rtXOTO_tdV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19608" r="28091" b="23529"/>
          <a:stretch>
            <a:fillRect/>
          </a:stretch>
        </p:blipFill>
        <p:spPr bwMode="auto">
          <a:xfrm>
            <a:off x="179512" y="836712"/>
            <a:ext cx="2232248" cy="1961672"/>
          </a:xfrm>
          <a:prstGeom prst="rect">
            <a:avLst/>
          </a:prstGeom>
          <a:noFill/>
        </p:spPr>
      </p:pic>
      <p:pic>
        <p:nvPicPr>
          <p:cNvPr id="1034" name="Picture 10" descr="https://ds04.infourok.ru/uploads/ex/0a8a/00158e59-ffc94a6d/img6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35662F"/>
              </a:clrFrom>
              <a:clrTo>
                <a:srgbClr val="35662F">
                  <a:alpha val="0"/>
                </a:srgbClr>
              </a:clrTo>
            </a:clrChange>
          </a:blip>
          <a:srcRect l="15876" t="8467" r="14267" b="11091"/>
          <a:stretch>
            <a:fillRect/>
          </a:stretch>
        </p:blipFill>
        <p:spPr bwMode="auto">
          <a:xfrm>
            <a:off x="2987824" y="5301208"/>
            <a:ext cx="1576596" cy="1361606"/>
          </a:xfrm>
          <a:prstGeom prst="rect">
            <a:avLst/>
          </a:prstGeom>
          <a:noFill/>
        </p:spPr>
      </p:pic>
      <p:pic>
        <p:nvPicPr>
          <p:cNvPr id="1036" name="Picture 12" descr="https://st2.depositphotos.com/7760196/12462/i/950/depositphotos_124620442-stock-photo-white-goose-cartoo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768" y="836712"/>
            <a:ext cx="1728192" cy="1728192"/>
          </a:xfrm>
          <a:prstGeom prst="rect">
            <a:avLst/>
          </a:prstGeom>
          <a:noFill/>
        </p:spPr>
      </p:pic>
      <p:pic>
        <p:nvPicPr>
          <p:cNvPr id="1040" name="Picture 16" descr="https://avatars.mds.yandex.net/get-pdb/1751182/6500db4d-e5a1-4ff4-ae62-e58fe7c490b4/s12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980728"/>
            <a:ext cx="1842389" cy="1479831"/>
          </a:xfrm>
          <a:prstGeom prst="rect">
            <a:avLst/>
          </a:prstGeom>
          <a:noFill/>
        </p:spPr>
      </p:pic>
      <p:pic>
        <p:nvPicPr>
          <p:cNvPr id="11" name="Picture 12" descr="https://st2.depositphotos.com/7760196/12462/i/950/depositphotos_124620442-stock-photo-white-goose-cartoon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499992" y="3068960"/>
            <a:ext cx="1882027" cy="1800199"/>
          </a:xfrm>
          <a:prstGeom prst="rect">
            <a:avLst/>
          </a:prstGeom>
          <a:noFill/>
        </p:spPr>
      </p:pic>
      <p:pic>
        <p:nvPicPr>
          <p:cNvPr id="12" name="Picture 6" descr="https://vk.vkfaces.com/851232/v851232864/73da/rtXOTO_tdV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19608" r="28091" b="23529"/>
          <a:stretch>
            <a:fillRect/>
          </a:stretch>
        </p:blipFill>
        <p:spPr bwMode="auto">
          <a:xfrm>
            <a:off x="6588224" y="3140968"/>
            <a:ext cx="2232248" cy="1961672"/>
          </a:xfrm>
          <a:prstGeom prst="rect">
            <a:avLst/>
          </a:prstGeom>
          <a:noFill/>
        </p:spPr>
      </p:pic>
      <p:pic>
        <p:nvPicPr>
          <p:cNvPr id="14" name="Picture 16" descr="https://avatars.mds.yandex.net/get-pdb/1751182/6500db4d-e5a1-4ff4-ae62-e58fe7c490b4/s12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12976"/>
            <a:ext cx="1842389" cy="1479831"/>
          </a:xfrm>
          <a:prstGeom prst="rect">
            <a:avLst/>
          </a:prstGeom>
          <a:noFill/>
        </p:spPr>
      </p:pic>
      <p:pic>
        <p:nvPicPr>
          <p:cNvPr id="1042" name="Picture 18" descr="https://i.pinimg.com/736x/b1/c6/25/b1c625b0d3abd1e461d5cc0dd7344242--mix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CF7E4"/>
              </a:clrFrom>
              <a:clrTo>
                <a:srgbClr val="FCF7E4">
                  <a:alpha val="0"/>
                </a:srgbClr>
              </a:clrTo>
            </a:clrChange>
          </a:blip>
          <a:srcRect l="3854" t="33846"/>
          <a:stretch>
            <a:fillRect/>
          </a:stretch>
        </p:blipFill>
        <p:spPr bwMode="auto">
          <a:xfrm>
            <a:off x="6732240" y="980728"/>
            <a:ext cx="1796247" cy="1608465"/>
          </a:xfrm>
          <a:prstGeom prst="rect">
            <a:avLst/>
          </a:prstGeom>
          <a:noFill/>
        </p:spPr>
      </p:pic>
      <p:pic>
        <p:nvPicPr>
          <p:cNvPr id="16" name="Picture 18" descr="https://i.pinimg.com/736x/b1/c6/25/b1c625b0d3abd1e461d5cc0dd7344242--mix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CF7E4"/>
              </a:clrFrom>
              <a:clrTo>
                <a:srgbClr val="FCF7E4">
                  <a:alpha val="0"/>
                </a:srgbClr>
              </a:clrTo>
            </a:clrChange>
          </a:blip>
          <a:srcRect l="8333" t="33846"/>
          <a:stretch>
            <a:fillRect/>
          </a:stretch>
        </p:blipFill>
        <p:spPr bwMode="auto">
          <a:xfrm flipH="1">
            <a:off x="2195736" y="3140968"/>
            <a:ext cx="1584176" cy="1608465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1556792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9" action="ppaction://hlinksldjump"/>
              </a:rPr>
              <a:t>1</a:t>
            </a:r>
            <a:endParaRPr lang="ru-RU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03848" y="1916832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0" action="ppaction://hlinksldjump"/>
              </a:rPr>
              <a:t>2</a:t>
            </a:r>
            <a:endParaRPr lang="ru-RU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48064" y="18448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1" action="ppaction://hlinksldjump"/>
              </a:rPr>
              <a:t>3</a:t>
            </a:r>
            <a:endParaRPr lang="ru-RU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596336" y="170080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2" action="ppaction://hlinksldjump"/>
              </a:rPr>
              <a:t>4</a:t>
            </a:r>
            <a:endParaRPr lang="ru-RU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400506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3" action="ppaction://hlinksldjump"/>
              </a:rPr>
              <a:t>5</a:t>
            </a:r>
            <a:endParaRPr lang="ru-RU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699792" y="3789040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4" action="ppaction://hlinksldjump"/>
              </a:rPr>
              <a:t>6</a:t>
            </a:r>
            <a:endParaRPr lang="ru-RU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48064" y="4077072"/>
            <a:ext cx="28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5" action="ppaction://hlinksldjump"/>
              </a:rPr>
              <a:t>7</a:t>
            </a:r>
            <a:endParaRPr lang="ru-RU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452320" y="429309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6" action="ppaction://hlinksldjump"/>
              </a:rPr>
              <a:t>8</a:t>
            </a:r>
            <a:endParaRPr lang="ru-RU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3848" y="5949280"/>
            <a:ext cx="720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hlinkClick r:id="rId17" action="ppaction://hlinksldjump"/>
              </a:rPr>
              <a:t>9</a:t>
            </a:r>
            <a:endParaRPr lang="ru-RU" sz="4400" b="1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260648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Сколько историй рассказано Андерсеном в сказке «Снежная королева»? </a:t>
            </a:r>
            <a:endParaRPr lang="ru-RU" sz="2800" dirty="0">
              <a:solidFill>
                <a:srgbClr val="0070C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79912" y="5013176"/>
            <a:ext cx="988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Семь</a:t>
            </a:r>
            <a:endParaRPr lang="ru-RU" sz="2800" dirty="0">
              <a:solidFill>
                <a:srgbClr val="0070C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436096" y="5733256"/>
            <a:ext cx="1342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Восемь</a:t>
            </a:r>
            <a:endParaRPr lang="ru-RU" sz="2800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411760" y="4293096"/>
            <a:ext cx="907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Пять</a:t>
            </a:r>
            <a:endParaRPr lang="ru-RU" sz="2800" dirty="0">
              <a:solidFill>
                <a:srgbClr val="0070C0"/>
              </a:solidFill>
            </a:endParaRPr>
          </a:p>
        </p:txBody>
      </p:sp>
      <p:pic>
        <p:nvPicPr>
          <p:cNvPr id="3074" name="Picture 2" descr="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196752"/>
            <a:ext cx="4833412" cy="3528392"/>
          </a:xfrm>
          <a:prstGeom prst="rect">
            <a:avLst/>
          </a:prstGeom>
          <a:noFill/>
        </p:spPr>
      </p:pic>
      <p:pic>
        <p:nvPicPr>
          <p:cNvPr id="3078" name="Picture 6" descr="https://thumbs.dreamstime.com/b/%D1%83%D1%81%D0%BC%D0%B5%D1%85%D0%B0%D1%82%D1%8C%D1%81%D1%8F-%D1%86%D0%B2%D0%B5%D1%82%D0%BA%D0%B0-533393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47664" y="3933056"/>
            <a:ext cx="1152128" cy="1221255"/>
          </a:xfrm>
          <a:prstGeom prst="rect">
            <a:avLst/>
          </a:prstGeom>
          <a:noFill/>
        </p:spPr>
      </p:pic>
      <p:pic>
        <p:nvPicPr>
          <p:cNvPr id="10" name="Picture 6" descr="https://thumbs.dreamstime.com/b/%D1%83%D1%81%D0%BC%D0%B5%D1%85%D0%B0%D1%82%D1%8C%D1%81%D1%8F-%D1%86%D0%B2%D0%B5%D1%82%D0%BA%D0%B0-533393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5636745"/>
            <a:ext cx="1152128" cy="1221255"/>
          </a:xfrm>
          <a:prstGeom prst="rect">
            <a:avLst/>
          </a:prstGeom>
          <a:noFill/>
        </p:spPr>
      </p:pic>
      <p:pic>
        <p:nvPicPr>
          <p:cNvPr id="11" name="Picture 6" descr="https://thumbs.dreamstime.com/b/%D1%83%D1%81%D0%BC%D0%B5%D1%85%D0%B0%D1%82%D1%8C%D1%81%D1%8F-%D1%86%D0%B2%D0%B5%D1%82%D0%BA%D0%B0-5333939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15816" y="4797152"/>
            <a:ext cx="1152128" cy="1221255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26064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Сколько собак увидел солдат в сказке «Огниво»? </a:t>
            </a:r>
            <a:endParaRPr lang="ru-RU" sz="2800" dirty="0">
              <a:solidFill>
                <a:srgbClr val="C00000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012" y="404664"/>
            <a:ext cx="3780421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123728" y="3429000"/>
            <a:ext cx="992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Одну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35896" y="458112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Две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60032" y="5805264"/>
            <a:ext cx="73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Три</a:t>
            </a:r>
            <a:endParaRPr lang="ru-RU" sz="2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https://st2.depositphotos.com/1129232/9414/v/950/depositphotos_94142364-stock-illustration-vector-spring-cartoon-flowers-isolated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9592" y="2996952"/>
            <a:ext cx="1512168" cy="1512168"/>
          </a:xfrm>
          <a:prstGeom prst="rect">
            <a:avLst/>
          </a:prstGeom>
          <a:noFill/>
        </p:spPr>
      </p:pic>
      <p:pic>
        <p:nvPicPr>
          <p:cNvPr id="8" name="Picture 2" descr="https://st2.depositphotos.com/1129232/9414/v/950/depositphotos_94142364-stock-illustration-vector-spring-cartoon-flowers-isolated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39752" y="4221088"/>
            <a:ext cx="1503784" cy="1503784"/>
          </a:xfrm>
          <a:prstGeom prst="rect">
            <a:avLst/>
          </a:prstGeom>
          <a:noFill/>
        </p:spPr>
      </p:pic>
      <p:pic>
        <p:nvPicPr>
          <p:cNvPr id="9" name="Picture 2" descr="https://st2.depositphotos.com/1129232/9414/v/950/depositphotos_94142364-stock-illustration-vector-spring-cartoon-flowers-isolated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5301208"/>
            <a:ext cx="1412776" cy="1412776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88640"/>
            <a:ext cx="41764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FF3399"/>
                </a:solidFill>
              </a:rPr>
              <a:t>Сколько раз пропел искусственный соловей из сказки «Соловей» одну и ту же песню? </a:t>
            </a:r>
            <a:endParaRPr lang="ru-RU" sz="2800" dirty="0">
              <a:solidFill>
                <a:srgbClr val="FF3399"/>
              </a:solidFill>
            </a:endParaRPr>
          </a:p>
        </p:txBody>
      </p:sp>
      <p:pic>
        <p:nvPicPr>
          <p:cNvPr id="4" name="Picture 4" descr="https://thumbs.dreamstime.com/b/%D1%86%D0%B2%D0%B5%D1%82%D0%BE%D0%BA-%D1%88%D0%B0%D1%80%D0%B6%D0%B0-1939047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3068960"/>
            <a:ext cx="796132" cy="1155676"/>
          </a:xfrm>
          <a:prstGeom prst="rect">
            <a:avLst/>
          </a:prstGeom>
          <a:noFill/>
        </p:spPr>
      </p:pic>
      <p:pic>
        <p:nvPicPr>
          <p:cNvPr id="5" name="Picture 4" descr="https://thumbs.dreamstime.com/b/%D1%86%D0%B2%D0%B5%D1%82%D0%BE%D0%BA-%D1%88%D0%B0%D1%80%D0%B6%D0%B0-1939047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3808" y="5373216"/>
            <a:ext cx="796132" cy="1155676"/>
          </a:xfrm>
          <a:prstGeom prst="rect">
            <a:avLst/>
          </a:prstGeom>
          <a:noFill/>
        </p:spPr>
      </p:pic>
      <p:pic>
        <p:nvPicPr>
          <p:cNvPr id="6" name="Picture 4" descr="https://thumbs.dreamstime.com/b/%D1%86%D0%B2%D0%B5%D1%82%D0%BE%D0%BA-%D1%88%D0%B0%D1%80%D0%B6%D0%B0-19390472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509120"/>
            <a:ext cx="796132" cy="115567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115616" y="3429000"/>
            <a:ext cx="1859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3399"/>
                </a:solidFill>
              </a:rPr>
              <a:t>Десять раз</a:t>
            </a:r>
            <a:endParaRPr lang="ru-RU" sz="2800" dirty="0">
              <a:solidFill>
                <a:srgbClr val="FF3399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635896" y="5733256"/>
            <a:ext cx="2702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3399"/>
                </a:solidFill>
              </a:rPr>
              <a:t>Тринадцать  раз</a:t>
            </a:r>
            <a:endParaRPr lang="ru-RU" sz="2800" dirty="0">
              <a:solidFill>
                <a:srgbClr val="FF3399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91680" y="4725144"/>
            <a:ext cx="3038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3399"/>
                </a:solidFill>
              </a:rPr>
              <a:t>Тридцать три раза</a:t>
            </a:r>
            <a:endParaRPr lang="ru-RU" sz="2800" dirty="0">
              <a:solidFill>
                <a:srgbClr val="FF3399"/>
              </a:solidFill>
            </a:endParaRPr>
          </a:p>
        </p:txBody>
      </p:sp>
      <p:pic>
        <p:nvPicPr>
          <p:cNvPr id="37890" name="Picture 2" descr="https://web-skazki.ru/preview-files/solovey-korolya-x-10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548680"/>
            <a:ext cx="4176464" cy="4176464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51520" y="18864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Сколько тюфяков, перин и горошин положили на постель принцессы в сказке «Принцесса на горошине»? </a:t>
            </a:r>
            <a:endParaRPr lang="ru-RU" sz="28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256490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Двадцать тюфяков, двадцать перин и одна горошина</a:t>
            </a:r>
            <a:endParaRPr lang="ru-RU" sz="2800" dirty="0">
              <a:solidFill>
                <a:srgbClr val="9933FF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59632" y="443711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Десять тюфяков, десять перин и одна горошина</a:t>
            </a:r>
            <a:endParaRPr lang="ru-RU" sz="2800" dirty="0">
              <a:solidFill>
                <a:srgbClr val="9933FF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87824" y="5733256"/>
            <a:ext cx="540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Пятнадцать тюфяков, пятнадцать перин и одна горошина</a:t>
            </a:r>
            <a:endParaRPr lang="ru-RU" sz="2800" dirty="0">
              <a:solidFill>
                <a:srgbClr val="9933FF"/>
              </a:solidFill>
            </a:endParaRPr>
          </a:p>
        </p:txBody>
      </p:sp>
      <p:pic>
        <p:nvPicPr>
          <p:cNvPr id="36868" name="Picture 4" descr="https://st2.depositphotos.com/7608888/10973/v/950/depositphotos_109733244-stock-illustration-cartoon-character-flower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2564904"/>
            <a:ext cx="1149971" cy="1149971"/>
          </a:xfrm>
          <a:prstGeom prst="rect">
            <a:avLst/>
          </a:prstGeom>
          <a:noFill/>
        </p:spPr>
      </p:pic>
      <p:pic>
        <p:nvPicPr>
          <p:cNvPr id="11" name="Picture 4" descr="https://st2.depositphotos.com/7608888/10973/v/950/depositphotos_109733244-stock-illustration-cartoon-character-flow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4797152"/>
            <a:ext cx="1149971" cy="1149971"/>
          </a:xfrm>
          <a:prstGeom prst="rect">
            <a:avLst/>
          </a:prstGeom>
          <a:noFill/>
        </p:spPr>
      </p:pic>
      <p:pic>
        <p:nvPicPr>
          <p:cNvPr id="12" name="Picture 4" descr="https://st2.depositphotos.com/7608888/10973/v/950/depositphotos_109733244-stock-illustration-cartoon-character-flow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5517232"/>
            <a:ext cx="1149971" cy="1149971"/>
          </a:xfrm>
          <a:prstGeom prst="rect">
            <a:avLst/>
          </a:prstGeom>
          <a:noFill/>
        </p:spPr>
      </p:pic>
      <p:pic>
        <p:nvPicPr>
          <p:cNvPr id="36872" name="Picture 8" descr="https://pickimage.ru/wp-content/uploads/images/detskie/princessonpea/princesanagoroshine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257" y="836712"/>
            <a:ext cx="3851365" cy="4104456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8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620688"/>
            <a:ext cx="4231057" cy="555389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627784" y="6237312"/>
            <a:ext cx="3554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2 апреля 1805-1875гг</a:t>
            </a:r>
            <a:r>
              <a:rPr lang="ru-RU" sz="2800" dirty="0" smtClean="0">
                <a:solidFill>
                  <a:srgbClr val="7030A0"/>
                </a:solidFill>
              </a:rPr>
              <a:t>.</a:t>
            </a:r>
            <a:endParaRPr lang="ru-RU" sz="28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332656"/>
            <a:ext cx="7704856" cy="144655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ru-RU" sz="4400" b="1" dirty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К 215-летию со дня рождения</a:t>
            </a:r>
            <a:endParaRPr lang="ru-RU" sz="4400" b="1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54" name="AutoShape 6" descr="https://www.floristholland.nl/wp-content/uploads/import-large/Rosali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8" name="AutoShape 10" descr="https://us.123rf.com/450wm/erikakirky/erikakirky1702/erikakirky170200603/72059275-blue-and-yellow-plumeria-isolated.jpg?ver=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62" name="AutoShape 14" descr="https://fsd.multiurok.ru/html/2019/12/06/s_5dea2bb2b2b70/1280679_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</p:cNvPr>
          <p:cNvSpPr/>
          <p:nvPr/>
        </p:nvSpPr>
        <p:spPr>
          <a:xfrm>
            <a:off x="7596336" y="6021288"/>
            <a:ext cx="792088" cy="610368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16632"/>
            <a:ext cx="42484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Сколько всего поцелуев принцессы потребовал свинопас за свои чудесные подарки (сказка «Свинопас»)?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91680" y="443711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Десять – за котелок и сто – за трещотку. Всего - 110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71600" y="306896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Сто – за котелок и десять – за трещотку. Всего - 110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71800" y="5589240"/>
            <a:ext cx="5616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Двадцать – за котелок и девяносто – за трещотку. Всего - 110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35842" name="AutoShape 2" descr="https://cdn1.slus.name/61/c4/61c41af214aef5d5773b531863b3b44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5844" name="AutoShape 4" descr="https://cdn1.slus.name/61/c4/61c41af214aef5d5773b531863b3b44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5849" name="Picture 9" descr="C:\Users\Vladimir\Desktop\61c41af214aef5d5773b531863b3b44a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996952"/>
            <a:ext cx="1117779" cy="1484784"/>
          </a:xfrm>
          <a:prstGeom prst="rect">
            <a:avLst/>
          </a:prstGeom>
          <a:noFill/>
        </p:spPr>
      </p:pic>
      <p:pic>
        <p:nvPicPr>
          <p:cNvPr id="12" name="Picture 9" descr="C:\Users\Vladimir\Desktop\61c41af214aef5d5773b531863b3b44a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1680" y="5373216"/>
            <a:ext cx="1117779" cy="1484784"/>
          </a:xfrm>
          <a:prstGeom prst="rect">
            <a:avLst/>
          </a:prstGeom>
          <a:noFill/>
        </p:spPr>
      </p:pic>
      <p:pic>
        <p:nvPicPr>
          <p:cNvPr id="13" name="Picture 9" descr="C:\Users\Vladimir\Desktop\61c41af214aef5d5773b531863b3b44a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293096"/>
            <a:ext cx="1117779" cy="1484784"/>
          </a:xfrm>
          <a:prstGeom prst="rect">
            <a:avLst/>
          </a:prstGeom>
          <a:noFill/>
        </p:spPr>
      </p:pic>
      <p:pic>
        <p:nvPicPr>
          <p:cNvPr id="35852" name="Picture 12" descr="https://iknigi.net/books_files/online_html/86075/i_007.jpg"/>
          <p:cNvPicPr>
            <a:picLocks noChangeAspect="1" noChangeArrowheads="1"/>
          </p:cNvPicPr>
          <p:nvPr/>
        </p:nvPicPr>
        <p:blipFill>
          <a:blip r:embed="rId4" cstate="print">
            <a:lum contrast="30000"/>
          </a:blip>
          <a:srcRect/>
          <a:stretch>
            <a:fillRect/>
          </a:stretch>
        </p:blipFill>
        <p:spPr bwMode="auto">
          <a:xfrm>
            <a:off x="4139952" y="476672"/>
            <a:ext cx="4882281" cy="252028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864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0099FF"/>
                </a:solidFill>
              </a:rPr>
              <a:t>Сколько дней каждый год проводили лебеди-братья на родине (в сказке «Дикие лебеди»)? </a:t>
            </a:r>
            <a:endParaRPr lang="ru-RU" sz="2800" b="1" dirty="0">
              <a:solidFill>
                <a:srgbClr val="0099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87624" y="3717032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99FF"/>
                </a:solidFill>
              </a:rPr>
              <a:t>Один день в году</a:t>
            </a:r>
            <a:endParaRPr lang="ru-RU" sz="2800" dirty="0">
              <a:solidFill>
                <a:srgbClr val="0099FF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79712" y="4869160"/>
            <a:ext cx="25929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99FF"/>
                </a:solidFill>
              </a:rPr>
              <a:t>Сто дней в году</a:t>
            </a:r>
            <a:endParaRPr lang="ru-RU" sz="2800" dirty="0">
              <a:solidFill>
                <a:srgbClr val="0099F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63888" y="5805264"/>
            <a:ext cx="4189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99FF"/>
                </a:solidFill>
              </a:rPr>
              <a:t>Одиннадцать дней в году</a:t>
            </a:r>
            <a:endParaRPr lang="ru-RU" sz="2800" dirty="0">
              <a:solidFill>
                <a:srgbClr val="0099FF"/>
              </a:solidFill>
            </a:endParaRPr>
          </a:p>
        </p:txBody>
      </p:sp>
      <p:pic>
        <p:nvPicPr>
          <p:cNvPr id="34818" name="Picture 2" descr="https://thumbs.dreamstime.com/b/%D1%83%D1%81%D0%BC%D0%B5%D1%85%D0%B0%D1%82%D1%8C%D1%81%D1%8F-%D1%86%D0%B2%D0%B5%D1%82%D0%BA%D0%B0-5333939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4" y="5607347"/>
            <a:ext cx="1179862" cy="1250653"/>
          </a:xfrm>
          <a:prstGeom prst="rect">
            <a:avLst/>
          </a:prstGeom>
          <a:noFill/>
        </p:spPr>
      </p:pic>
      <p:pic>
        <p:nvPicPr>
          <p:cNvPr id="7" name="Picture 2" descr="https://thumbs.dreamstime.com/b/%D1%83%D1%81%D0%BC%D0%B5%D1%85%D0%B0%D1%82%D1%8C%D1%81%D1%8F-%D1%86%D0%B2%D0%B5%D1%82%D0%BA%D0%B0-533393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581128"/>
            <a:ext cx="1179862" cy="1250653"/>
          </a:xfrm>
          <a:prstGeom prst="rect">
            <a:avLst/>
          </a:prstGeom>
          <a:noFill/>
        </p:spPr>
      </p:pic>
      <p:pic>
        <p:nvPicPr>
          <p:cNvPr id="8" name="Picture 2" descr="https://thumbs.dreamstime.com/b/%D1%83%D1%81%D0%BC%D0%B5%D1%85%D0%B0%D1%82%D1%8C%D1%81%D1%8F-%D1%86%D0%B2%D0%B5%D1%82%D0%BA%D0%B0-533393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3501008"/>
            <a:ext cx="1179862" cy="1250653"/>
          </a:xfrm>
          <a:prstGeom prst="rect">
            <a:avLst/>
          </a:prstGeom>
          <a:noFill/>
        </p:spPr>
      </p:pic>
      <p:pic>
        <p:nvPicPr>
          <p:cNvPr id="34820" name="Picture 4" descr="https://afisha.surguta.ru/sites/default/files/styles/promo/public/main_img841.jpg?itok=S5gG1PM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548680"/>
            <a:ext cx="4270752" cy="4081619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8640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CC9900"/>
                </a:solidFill>
              </a:rPr>
              <a:t>Сколько сыновей-солдатиков было у старой оловянной ложки в сказке «Стойкий оловянный солдатик»? </a:t>
            </a:r>
            <a:endParaRPr lang="ru-RU" sz="2800" dirty="0">
              <a:solidFill>
                <a:srgbClr val="CC99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79912" y="5877272"/>
            <a:ext cx="960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C9900"/>
                </a:solidFill>
              </a:rPr>
              <a:t>Пять</a:t>
            </a:r>
            <a:r>
              <a:rPr lang="ru-RU" b="1" dirty="0" smtClean="0">
                <a:solidFill>
                  <a:srgbClr val="FF9933"/>
                </a:solidFill>
              </a:rPr>
              <a:t> </a:t>
            </a:r>
            <a:endParaRPr lang="ru-RU" b="1" dirty="0">
              <a:solidFill>
                <a:srgbClr val="FF9933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63688" y="5013176"/>
            <a:ext cx="1687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C9900"/>
                </a:solidFill>
              </a:rPr>
              <a:t>Двадцать</a:t>
            </a:r>
            <a:endParaRPr lang="ru-RU" b="1" dirty="0">
              <a:solidFill>
                <a:srgbClr val="CC99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59632" y="3645024"/>
            <a:ext cx="2539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C9900"/>
                </a:solidFill>
              </a:rPr>
              <a:t>Двадцать пять </a:t>
            </a:r>
            <a:endParaRPr lang="ru-RU" sz="2800" b="1" dirty="0">
              <a:solidFill>
                <a:srgbClr val="CC9900"/>
              </a:solidFill>
            </a:endParaRPr>
          </a:p>
        </p:txBody>
      </p:sp>
      <p:sp>
        <p:nvSpPr>
          <p:cNvPr id="33794" name="AutoShape 2" descr="https://cdn1.slus.name/61/c4/61c41af214aef5d5773b531863b3b44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3796" name="Picture 4" descr="https://avatars.mds.yandex.net/get-pdb/1819331/ac0dccb2-7d3c-470a-9840-cd637842e327/s120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3429000"/>
            <a:ext cx="792088" cy="934665"/>
          </a:xfrm>
          <a:prstGeom prst="rect">
            <a:avLst/>
          </a:prstGeom>
          <a:noFill/>
        </p:spPr>
      </p:pic>
      <p:pic>
        <p:nvPicPr>
          <p:cNvPr id="9" name="Picture 4" descr="https://avatars.mds.yandex.net/get-pdb/1819331/ac0dccb2-7d3c-470a-9840-cd637842e327/s120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797152"/>
            <a:ext cx="793308" cy="936104"/>
          </a:xfrm>
          <a:prstGeom prst="rect">
            <a:avLst/>
          </a:prstGeom>
          <a:noFill/>
        </p:spPr>
      </p:pic>
      <p:pic>
        <p:nvPicPr>
          <p:cNvPr id="10" name="Picture 4" descr="https://avatars.mds.yandex.net/get-pdb/1819331/ac0dccb2-7d3c-470a-9840-cd637842e327/s120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3809" y="5661248"/>
            <a:ext cx="854332" cy="1008112"/>
          </a:xfrm>
          <a:prstGeom prst="rect">
            <a:avLst/>
          </a:prstGeom>
          <a:noFill/>
        </p:spPr>
      </p:pic>
      <p:pic>
        <p:nvPicPr>
          <p:cNvPr id="33798" name="Picture 6" descr="https://clubvodoley.ru/wp-content/uploads/2018/03/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1700808"/>
            <a:ext cx="5227634" cy="4053806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260648"/>
            <a:ext cx="6696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Сколько было сыновей у старика, которые решили посвататься к королеве , обещавшей взять  в мужья того, кто за словом в карман не лезет (в сказке «</a:t>
            </a:r>
            <a:r>
              <a:rPr lang="ru-RU" sz="2800" b="1" dirty="0" err="1" smtClean="0">
                <a:solidFill>
                  <a:srgbClr val="FF0000"/>
                </a:solidFill>
              </a:rPr>
              <a:t>Дурень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err="1" smtClean="0">
                <a:solidFill>
                  <a:srgbClr val="FF0000"/>
                </a:solidFill>
              </a:rPr>
              <a:t>Ганс</a:t>
            </a:r>
            <a:r>
              <a:rPr lang="ru-RU" sz="2800" b="1" dirty="0" smtClean="0">
                <a:solidFill>
                  <a:srgbClr val="FF0000"/>
                </a:solidFill>
              </a:rPr>
              <a:t> (</a:t>
            </a:r>
            <a:r>
              <a:rPr lang="ru-RU" sz="2000" b="1" i="1" dirty="0" smtClean="0">
                <a:solidFill>
                  <a:srgbClr val="FF0000"/>
                </a:solidFill>
              </a:rPr>
              <a:t>или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err="1" smtClean="0">
                <a:solidFill>
                  <a:srgbClr val="FF0000"/>
                </a:solidFill>
              </a:rPr>
              <a:t>Ганс</a:t>
            </a:r>
            <a:r>
              <a:rPr lang="ru-RU" sz="2800" b="1" dirty="0" smtClean="0">
                <a:solidFill>
                  <a:srgbClr val="FF0000"/>
                </a:solidFill>
              </a:rPr>
              <a:t> Чурбан)»).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35696" y="3573016"/>
            <a:ext cx="1008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Семь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59832" y="4653136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Два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067944" y="5877272"/>
            <a:ext cx="73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Три</a:t>
            </a:r>
            <a:endParaRPr lang="ru-RU" sz="2800" dirty="0">
              <a:solidFill>
                <a:srgbClr val="FF0000"/>
              </a:solidFill>
            </a:endParaRPr>
          </a:p>
        </p:txBody>
      </p:sp>
      <p:pic>
        <p:nvPicPr>
          <p:cNvPr id="32774" name="Picture 6" descr="https://avatars.mds.yandex.net/get-pdb/1767541/afbd7f36-f584-4577-b318-b9c8545e4a06/s1200?webp=fals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616" y="3356992"/>
            <a:ext cx="792088" cy="1161227"/>
          </a:xfrm>
          <a:prstGeom prst="rect">
            <a:avLst/>
          </a:prstGeom>
          <a:noFill/>
        </p:spPr>
      </p:pic>
      <p:pic>
        <p:nvPicPr>
          <p:cNvPr id="11" name="Picture 6" descr="https://avatars.mds.yandex.net/get-pdb/1767541/afbd7f36-f584-4577-b318-b9c8545e4a06/s1200?webp=fals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11760" y="4437112"/>
            <a:ext cx="792088" cy="1161227"/>
          </a:xfrm>
          <a:prstGeom prst="rect">
            <a:avLst/>
          </a:prstGeom>
          <a:noFill/>
        </p:spPr>
      </p:pic>
      <p:pic>
        <p:nvPicPr>
          <p:cNvPr id="12" name="Picture 6" descr="https://avatars.mds.yandex.net/get-pdb/1767541/afbd7f36-f584-4577-b318-b9c8545e4a06/s1200?webp=fals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848" y="5517232"/>
            <a:ext cx="792088" cy="1161227"/>
          </a:xfrm>
          <a:prstGeom prst="rect">
            <a:avLst/>
          </a:prstGeom>
          <a:noFill/>
        </p:spPr>
      </p:pic>
      <p:pic>
        <p:nvPicPr>
          <p:cNvPr id="32778" name="Picture 10" descr="https://rememberingletters.files.wordpress.com/2014/01/netherlands-goat-rid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988840"/>
            <a:ext cx="3290757" cy="4724779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188640"/>
            <a:ext cx="7272808" cy="5400600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Сказки для детей - Золотая коллекция сказок - Гадкий утенок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331640" y="620688"/>
            <a:ext cx="6192688" cy="4644516"/>
          </a:xfrm>
          <a:prstGeom prst="rect">
            <a:avLst/>
          </a:prstGeom>
        </p:spPr>
      </p:pic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7812360" y="6165304"/>
            <a:ext cx="432048" cy="476672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2852937"/>
            <a:ext cx="4608512" cy="358072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640"/>
            <a:ext cx="5148572" cy="374441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5940152" y="83671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>
                <a:solidFill>
                  <a:srgbClr val="9933FF"/>
                </a:solidFill>
              </a:rPr>
              <a:t>                 Оденсе –</a:t>
            </a:r>
          </a:p>
          <a:p>
            <a:r>
              <a:rPr lang="ru-RU" sz="2400" b="1" dirty="0" smtClean="0">
                <a:solidFill>
                  <a:srgbClr val="9933FF"/>
                </a:solidFill>
              </a:rPr>
              <a:t>  родной город </a:t>
            </a:r>
          </a:p>
          <a:p>
            <a:r>
              <a:rPr lang="ru-RU" sz="2400" b="1" dirty="0" smtClean="0">
                <a:solidFill>
                  <a:srgbClr val="9933FF"/>
                </a:solidFill>
              </a:rPr>
              <a:t>Андерсена</a:t>
            </a:r>
            <a:endParaRPr lang="ru-RU" sz="2400" b="1" dirty="0">
              <a:solidFill>
                <a:srgbClr val="9933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486916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933FF"/>
                </a:solidFill>
              </a:rPr>
              <a:t>Дания</a:t>
            </a:r>
            <a:endParaRPr lang="ru-RU" sz="3600" b="1" dirty="0">
              <a:solidFill>
                <a:srgbClr val="9933FF"/>
              </a:solidFill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395536" y="6093296"/>
            <a:ext cx="504056" cy="493736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07704" y="5805264"/>
            <a:ext cx="4463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В этом доме жил Андерсен</a:t>
            </a:r>
            <a:endParaRPr lang="ru-RU" sz="2800" b="1" dirty="0">
              <a:solidFill>
                <a:srgbClr val="9933FF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6672"/>
            <a:ext cx="7632848" cy="504055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Управляющая кнопка: далее 4">
            <a:hlinkClick r:id="" action="ppaction://hlinkshowjump?jump=nextslide" highlightClick="1"/>
          </p:cNvPr>
          <p:cNvSpPr/>
          <p:nvPr/>
        </p:nvSpPr>
        <p:spPr>
          <a:xfrm>
            <a:off x="7956376" y="6093296"/>
            <a:ext cx="648072" cy="432048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88640"/>
            <a:ext cx="4392488" cy="634341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60648"/>
            <a:ext cx="3378785" cy="468052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179512" y="5013176"/>
            <a:ext cx="43043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Андерсен писал </a:t>
            </a:r>
          </a:p>
          <a:p>
            <a:r>
              <a:rPr lang="ru-RU" sz="2800" b="1" dirty="0" smtClean="0">
                <a:solidFill>
                  <a:srgbClr val="9933FF"/>
                </a:solidFill>
              </a:rPr>
              <a:t>стихи,  драмы,  комедии…</a:t>
            </a:r>
            <a:endParaRPr lang="ru-RU" sz="2800" b="1" dirty="0">
              <a:solidFill>
                <a:srgbClr val="9933F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64088" y="620688"/>
            <a:ext cx="3102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</a:rPr>
              <a:t>Фотография 1865г.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899592" y="6165304"/>
            <a:ext cx="648072" cy="476672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692696"/>
            <a:ext cx="3672408" cy="604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1979712" y="0"/>
            <a:ext cx="5200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9933FF"/>
                </a:solidFill>
              </a:rPr>
              <a:t>Памятник на могиле Андерсена</a:t>
            </a:r>
            <a:endParaRPr lang="ru-RU" sz="2800" b="1" dirty="0">
              <a:solidFill>
                <a:srgbClr val="9933FF"/>
              </a:solidFill>
            </a:endParaRP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7884368" y="6093296"/>
            <a:ext cx="576064" cy="548680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32656"/>
            <a:ext cx="4243671" cy="61382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179512" y="4005064"/>
            <a:ext cx="2020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Памятники </a:t>
            </a:r>
          </a:p>
          <a:p>
            <a:r>
              <a:rPr lang="ru-RU" sz="2800" b="1" dirty="0" smtClean="0">
                <a:solidFill>
                  <a:srgbClr val="9933FF"/>
                </a:solidFill>
              </a:rPr>
              <a:t>Андерсену </a:t>
            </a:r>
            <a:endParaRPr lang="ru-RU" sz="2800" dirty="0">
              <a:solidFill>
                <a:srgbClr val="9933FF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32656"/>
            <a:ext cx="4128459" cy="309634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3717032"/>
            <a:ext cx="2409715" cy="2736304"/>
          </a:xfrm>
          <a:prstGeom prst="rect">
            <a:avLst/>
          </a:prstGeom>
          <a:noFill/>
          <a:ln w="127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827584" y="5949280"/>
            <a:ext cx="576064" cy="432048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 descr="https://thumbs.dreamstime.com/b/%D0%BC%D0%B8-%D0%B0%D1%8F-%D1%84%D0%B5-304818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l="17391" t="9522" r="17391" b="10043"/>
          <a:stretch>
            <a:fillRect/>
          </a:stretch>
        </p:blipFill>
        <p:spPr bwMode="auto">
          <a:xfrm>
            <a:off x="2699792" y="476672"/>
            <a:ext cx="1656184" cy="2042627"/>
          </a:xfrm>
          <a:prstGeom prst="rect">
            <a:avLst/>
          </a:prstGeom>
          <a:noFill/>
        </p:spPr>
      </p:pic>
      <p:pic>
        <p:nvPicPr>
          <p:cNvPr id="16386" name="Picture 2" descr="https://ds02.infourok.ru/uploads/ex/0055/00055784-f0461318/img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5" t="1508" r="17447"/>
          <a:stretch>
            <a:fillRect/>
          </a:stretch>
        </p:blipFill>
        <p:spPr bwMode="auto">
          <a:xfrm rot="1154467">
            <a:off x="229355" y="930394"/>
            <a:ext cx="1728192" cy="1684895"/>
          </a:xfrm>
          <a:prstGeom prst="rect">
            <a:avLst/>
          </a:prstGeom>
          <a:noFill/>
        </p:spPr>
      </p:pic>
      <p:pic>
        <p:nvPicPr>
          <p:cNvPr id="30" name="Picture 6" descr="https://thumbs.dreamstime.com/b/%D0%BC%D0%B8-%D0%B0%D1%8F-%D1%84%D0%B5-304818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l="17391" t="9522" r="17391" b="10043"/>
          <a:stretch>
            <a:fillRect/>
          </a:stretch>
        </p:blipFill>
        <p:spPr bwMode="auto">
          <a:xfrm>
            <a:off x="2699792" y="4653136"/>
            <a:ext cx="1656184" cy="2042627"/>
          </a:xfrm>
          <a:prstGeom prst="rect">
            <a:avLst/>
          </a:prstGeom>
          <a:noFill/>
        </p:spPr>
      </p:pic>
      <p:pic>
        <p:nvPicPr>
          <p:cNvPr id="31" name="Picture 6" descr="https://thumbs.dreamstime.com/b/%D0%BC%D0%B8-%D0%B0%D1%8F-%D1%84%D0%B5-304818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l="17391" t="9522" r="17391" b="10043"/>
          <a:stretch>
            <a:fillRect/>
          </a:stretch>
        </p:blipFill>
        <p:spPr bwMode="auto">
          <a:xfrm>
            <a:off x="5004048" y="2831334"/>
            <a:ext cx="1440160" cy="1776197"/>
          </a:xfrm>
          <a:prstGeom prst="rect">
            <a:avLst/>
          </a:prstGeom>
          <a:noFill/>
        </p:spPr>
      </p:pic>
      <p:pic>
        <p:nvPicPr>
          <p:cNvPr id="32" name="Picture 6" descr="https://thumbs.dreamstime.com/b/%D0%BC%D0%B8-%D0%B0%D1%8F-%D1%84%D0%B5-304818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l="17391" t="9522" r="17391" b="10043"/>
          <a:stretch>
            <a:fillRect/>
          </a:stretch>
        </p:blipFill>
        <p:spPr bwMode="auto">
          <a:xfrm>
            <a:off x="395536" y="2780928"/>
            <a:ext cx="1656184" cy="2042627"/>
          </a:xfrm>
          <a:prstGeom prst="rect">
            <a:avLst/>
          </a:prstGeom>
          <a:noFill/>
        </p:spPr>
      </p:pic>
      <p:pic>
        <p:nvPicPr>
          <p:cNvPr id="16394" name="Picture 10" descr="https://mirdoshkolyat.ru/wp-content/uploads/2018/11/%D0%B4%D1%8E%D0%B9%D0%BC%D0%BE%D0%B2%D0%BE%D1%87%D0%BA%D0%B0-768x768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13" r="20145"/>
          <a:stretch>
            <a:fillRect/>
          </a:stretch>
        </p:blipFill>
        <p:spPr bwMode="auto">
          <a:xfrm>
            <a:off x="3059832" y="2564904"/>
            <a:ext cx="1308270" cy="2150275"/>
          </a:xfrm>
          <a:prstGeom prst="rect">
            <a:avLst/>
          </a:prstGeom>
          <a:noFill/>
        </p:spPr>
      </p:pic>
      <p:pic>
        <p:nvPicPr>
          <p:cNvPr id="7" name="Picture 2" descr="https://ds02.infourok.ru/uploads/ex/0055/00055784-f0461318/img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5" t="1508" r="17447"/>
          <a:stretch>
            <a:fillRect/>
          </a:stretch>
        </p:blipFill>
        <p:spPr bwMode="auto">
          <a:xfrm rot="1154467">
            <a:off x="336857" y="4935406"/>
            <a:ext cx="1728192" cy="1684895"/>
          </a:xfrm>
          <a:prstGeom prst="rect">
            <a:avLst/>
          </a:prstGeom>
          <a:noFill/>
        </p:spPr>
      </p:pic>
      <p:pic>
        <p:nvPicPr>
          <p:cNvPr id="8" name="Picture 2" descr="https://ds02.infourok.ru/uploads/ex/0055/00055784-f0461318/img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5" t="1508" r="17447"/>
          <a:stretch>
            <a:fillRect/>
          </a:stretch>
        </p:blipFill>
        <p:spPr bwMode="auto">
          <a:xfrm rot="1154467">
            <a:off x="7033604" y="4818827"/>
            <a:ext cx="1728192" cy="1684895"/>
          </a:xfrm>
          <a:prstGeom prst="rect">
            <a:avLst/>
          </a:prstGeom>
          <a:noFill/>
        </p:spPr>
      </p:pic>
      <p:pic>
        <p:nvPicPr>
          <p:cNvPr id="9" name="Picture 2" descr="https://ds02.infourok.ru/uploads/ex/0055/00055784-f0461318/img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5" t="1508" r="17447"/>
          <a:stretch>
            <a:fillRect/>
          </a:stretch>
        </p:blipFill>
        <p:spPr bwMode="auto">
          <a:xfrm rot="1154467">
            <a:off x="7186453" y="642363"/>
            <a:ext cx="1728192" cy="1684895"/>
          </a:xfrm>
          <a:prstGeom prst="rect">
            <a:avLst/>
          </a:prstGeom>
          <a:noFill/>
        </p:spPr>
      </p:pic>
      <p:pic>
        <p:nvPicPr>
          <p:cNvPr id="14" name="Picture 10" descr="https://mirdoshkolyat.ru/wp-content/uploads/2018/11/%D0%B4%D1%8E%D0%B9%D0%BC%D0%BE%D0%B2%D0%BE%D1%87%D0%BA%D0%B0-768x768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13" r="20145"/>
          <a:stretch>
            <a:fillRect/>
          </a:stretch>
        </p:blipFill>
        <p:spPr bwMode="auto">
          <a:xfrm>
            <a:off x="5292080" y="4529050"/>
            <a:ext cx="1296144" cy="2130345"/>
          </a:xfrm>
          <a:prstGeom prst="rect">
            <a:avLst/>
          </a:prstGeom>
          <a:noFill/>
        </p:spPr>
      </p:pic>
      <p:pic>
        <p:nvPicPr>
          <p:cNvPr id="15" name="Picture 10" descr="https://mirdoshkolyat.ru/wp-content/uploads/2018/11/%D0%B4%D1%8E%D0%B9%D0%BC%D0%BE%D0%B2%D0%BE%D1%87%D0%BA%D0%B0-768x768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13" r="20145"/>
          <a:stretch>
            <a:fillRect/>
          </a:stretch>
        </p:blipFill>
        <p:spPr bwMode="auto">
          <a:xfrm>
            <a:off x="7452320" y="2492896"/>
            <a:ext cx="1308270" cy="2150275"/>
          </a:xfrm>
          <a:prstGeom prst="rect">
            <a:avLst/>
          </a:prstGeom>
          <a:noFill/>
        </p:spPr>
      </p:pic>
      <p:pic>
        <p:nvPicPr>
          <p:cNvPr id="16" name="Picture 10" descr="https://mirdoshkolyat.ru/wp-content/uploads/2018/11/%D0%B4%D1%8E%D0%B9%D0%BC%D0%BE%D0%B2%D0%BE%D1%87%D0%BA%D0%B0-768x768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13" r="20145"/>
          <a:stretch>
            <a:fillRect/>
          </a:stretch>
        </p:blipFill>
        <p:spPr bwMode="auto">
          <a:xfrm>
            <a:off x="5345442" y="692696"/>
            <a:ext cx="1314790" cy="216099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971600" y="177281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hlinkClick r:id="rId5" action="ppaction://hlinksldjump"/>
              </a:rPr>
              <a:t>1</a:t>
            </a:r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7864" y="1628800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50000"/>
                  </a:schemeClr>
                </a:solidFill>
                <a:hlinkClick r:id="rId6" action="ppaction://hlinksldjump"/>
              </a:rPr>
              <a:t>2</a:t>
            </a: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2120" y="1412776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B0F0"/>
                </a:solidFill>
                <a:hlinkClick r:id="rId7" action="ppaction://hlinksldjump"/>
              </a:rPr>
              <a:t>3</a:t>
            </a:r>
            <a:endParaRPr lang="ru-RU" sz="3200" b="1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56376" y="1484784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hlinkClick r:id="rId8" action="ppaction://hlinksldjump"/>
              </a:rPr>
              <a:t>4</a:t>
            </a:r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1600" y="3789040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50000"/>
                  </a:schemeClr>
                </a:solidFill>
                <a:hlinkClick r:id="rId9" action="ppaction://hlinksldjump"/>
              </a:rPr>
              <a:t>5</a:t>
            </a: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19872" y="3284984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B0F0"/>
                </a:solidFill>
                <a:hlinkClick r:id="rId10" action="ppaction://hlinksldjump"/>
              </a:rPr>
              <a:t>6</a:t>
            </a:r>
            <a:endParaRPr lang="ru-RU" sz="32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0112" y="3789040"/>
            <a:ext cx="28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50000"/>
                  </a:schemeClr>
                </a:solidFill>
                <a:hlinkClick r:id="rId11" action="ppaction://hlinksldjump"/>
              </a:rPr>
              <a:t>7</a:t>
            </a: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12360" y="314096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B0F0"/>
                </a:solidFill>
                <a:hlinkClick r:id="rId12" action="ppaction://hlinksldjump"/>
              </a:rPr>
              <a:t>8</a:t>
            </a:r>
            <a:endParaRPr lang="ru-RU" sz="3200" b="1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616" y="587727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hlinkClick r:id="rId12" action="ppaction://hlinksldjump"/>
              </a:rPr>
              <a:t>9</a:t>
            </a:r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03848" y="5877272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50000"/>
                  </a:schemeClr>
                </a:solidFill>
                <a:hlinkClick r:id="rId13" action="ppaction://hlinksldjump"/>
              </a:rPr>
              <a:t>10</a:t>
            </a: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5229200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B0F0"/>
                </a:solidFill>
                <a:hlinkClick r:id="rId14" action="ppaction://hlinksldjump"/>
              </a:rPr>
              <a:t>11</a:t>
            </a:r>
            <a:endParaRPr lang="ru-RU" sz="3200" b="1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96336" y="5733256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hlinkClick r:id="rId15" action="ppaction://hlinksldjump"/>
              </a:rPr>
              <a:t>12</a:t>
            </a:r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323528" y="0"/>
            <a:ext cx="79794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Угадайте героя по описанию его портрета:</a:t>
            </a:r>
            <a:endParaRPr lang="ru-RU" sz="3200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0"/>
            <a:ext cx="6048672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Библиотека №182ф1</a:t>
            </a: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«ЦБС ЮЗАО»</a:t>
            </a:r>
          </a:p>
          <a:p>
            <a:endParaRPr lang="ru-RU" sz="2400" b="1" dirty="0" smtClean="0">
              <a:solidFill>
                <a:srgbClr val="9933FF"/>
              </a:solidFill>
            </a:endParaRP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Наш адрес:</a:t>
            </a: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 </a:t>
            </a:r>
            <a:r>
              <a:rPr lang="ru-RU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Ул. </a:t>
            </a:r>
            <a:r>
              <a:rPr lang="ru-RU" sz="2400" b="1" dirty="0" err="1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Дм.Ульянова</a:t>
            </a:r>
            <a:r>
              <a:rPr lang="ru-RU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</a:t>
            </a:r>
          </a:p>
          <a:p>
            <a:pPr algn="ctr"/>
            <a:r>
              <a:rPr lang="ru-RU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дом 43, корпус 1</a:t>
            </a:r>
          </a:p>
          <a:p>
            <a:pPr algn="ctr"/>
            <a:r>
              <a:rPr lang="en-US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E-mail</a:t>
            </a:r>
            <a:r>
              <a:rPr lang="ru-RU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</a:p>
          <a:p>
            <a:pPr algn="ctr"/>
            <a:r>
              <a:rPr lang="en-US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library-182f1@cbsuzao.ru</a:t>
            </a:r>
            <a:endParaRPr lang="ru-RU" sz="2400" b="1" dirty="0" smtClean="0">
              <a:ln w="1905"/>
              <a:solidFill>
                <a:srgbClr val="9933F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ru-RU" sz="2400" b="1" dirty="0" smtClean="0">
              <a:ln w="1905"/>
              <a:solidFill>
                <a:srgbClr val="9933F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Составитель </a:t>
            </a: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Библиотекарь Дорошенко Т.В.</a:t>
            </a:r>
          </a:p>
          <a:p>
            <a:pPr algn="ctr"/>
            <a:endParaRPr lang="ru-RU" sz="2400" b="1" i="1" dirty="0" smtClean="0">
              <a:solidFill>
                <a:srgbClr val="9933FF"/>
              </a:solidFill>
            </a:endParaRPr>
          </a:p>
          <a:p>
            <a:pPr algn="ctr"/>
            <a:r>
              <a:rPr lang="ru-RU" sz="2400" b="1" i="1" dirty="0" smtClean="0">
                <a:solidFill>
                  <a:srgbClr val="9933FF"/>
                </a:solidFill>
              </a:rPr>
              <a:t>В работе использован</a:t>
            </a:r>
          </a:p>
          <a:p>
            <a:pPr algn="ctr"/>
            <a:r>
              <a:rPr lang="ru-RU" sz="2400" b="1" i="1" dirty="0" smtClean="0">
                <a:solidFill>
                  <a:srgbClr val="9933FF"/>
                </a:solidFill>
              </a:rPr>
              <a:t> м/</a:t>
            </a:r>
            <a:r>
              <a:rPr lang="ru-RU" sz="2400" b="1" i="1" dirty="0" err="1" smtClean="0">
                <a:solidFill>
                  <a:srgbClr val="9933FF"/>
                </a:solidFill>
              </a:rPr>
              <a:t>ф</a:t>
            </a:r>
            <a:r>
              <a:rPr lang="ru-RU" sz="2400" b="1" i="1" dirty="0" smtClean="0">
                <a:solidFill>
                  <a:srgbClr val="9933FF"/>
                </a:solidFill>
              </a:rPr>
              <a:t> «Гадкий утенок»</a:t>
            </a:r>
          </a:p>
          <a:p>
            <a:pPr algn="ctr"/>
            <a:r>
              <a:rPr lang="ru-RU" sz="2400" b="1" i="1" dirty="0" smtClean="0">
                <a:solidFill>
                  <a:srgbClr val="9933FF"/>
                </a:solidFill>
              </a:rPr>
              <a:t>Студии </a:t>
            </a:r>
            <a:r>
              <a:rPr lang="ru-RU" sz="2400" b="1" i="1" dirty="0" err="1" smtClean="0">
                <a:solidFill>
                  <a:srgbClr val="9933FF"/>
                </a:solidFill>
              </a:rPr>
              <a:t>Союзмультфильм</a:t>
            </a:r>
            <a:r>
              <a:rPr lang="ru-RU" sz="2400" b="1" i="1" dirty="0" smtClean="0">
                <a:solidFill>
                  <a:srgbClr val="9933FF"/>
                </a:solidFill>
              </a:rPr>
              <a:t> (режиссер В.Дегтярев,  1956г</a:t>
            </a:r>
            <a:r>
              <a:rPr lang="ru-RU" sz="2400" b="1" dirty="0" smtClean="0">
                <a:solidFill>
                  <a:srgbClr val="9933FF"/>
                </a:solidFill>
              </a:rPr>
              <a:t>.)</a:t>
            </a:r>
          </a:p>
          <a:p>
            <a:pPr algn="ctr"/>
            <a:endParaRPr lang="ru-RU" sz="2400" b="1" dirty="0" smtClean="0">
              <a:solidFill>
                <a:srgbClr val="9933FF"/>
              </a:solidFill>
            </a:endParaRP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Москва  2020</a:t>
            </a:r>
          </a:p>
          <a:p>
            <a:pPr algn="ctr"/>
            <a:endParaRPr lang="ru-RU" sz="2400" b="1" dirty="0" smtClean="0">
              <a:ln>
                <a:solidFill>
                  <a:srgbClr val="00FF00"/>
                </a:solidFill>
              </a:ln>
              <a:solidFill>
                <a:srgbClr val="99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63688" y="414908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ru-RU" sz="1400" b="1" dirty="0">
              <a:ln>
                <a:solidFill>
                  <a:srgbClr val="00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2656"/>
            <a:ext cx="196085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4221088"/>
            <a:ext cx="1584176" cy="241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404664"/>
            <a:ext cx="2082961" cy="289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260648"/>
            <a:ext cx="8208912" cy="1200329"/>
          </a:xfrm>
          <a:prstGeom prst="rect">
            <a:avLst/>
          </a:prstGeom>
          <a:solidFill>
            <a:srgbClr val="F93D41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FFFF00"/>
                </a:solidFill>
              </a:rPr>
              <a:t>     «Он был так прекрасен, что принцесса низко ему поклонилась, а он сказал ей: «Теперь я только презираю тебя…» 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47664" y="4581128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        </a:t>
            </a:r>
            <a:r>
              <a:rPr lang="ru-RU" sz="2800" b="1" dirty="0" smtClean="0">
                <a:solidFill>
                  <a:srgbClr val="CC6600"/>
                </a:solidFill>
              </a:rPr>
              <a:t>Принц-свинопас, «Свинопас» </a:t>
            </a:r>
            <a:endParaRPr lang="ru-RU" sz="2800" b="1" dirty="0">
              <a:solidFill>
                <a:srgbClr val="CC66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67744" y="5301208"/>
            <a:ext cx="5592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      </a:t>
            </a:r>
            <a:r>
              <a:rPr lang="ru-RU" sz="2800" b="1" dirty="0" smtClean="0">
                <a:solidFill>
                  <a:srgbClr val="CC6600"/>
                </a:solidFill>
              </a:rPr>
              <a:t>Король,«Новое </a:t>
            </a:r>
            <a:r>
              <a:rPr lang="ru-RU" sz="2800" b="1" dirty="0">
                <a:solidFill>
                  <a:srgbClr val="CC6600"/>
                </a:solidFill>
              </a:rPr>
              <a:t>платье короля»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915816" y="6093296"/>
            <a:ext cx="3932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        </a:t>
            </a:r>
            <a:r>
              <a:rPr lang="ru-RU" sz="2800" b="1" dirty="0" err="1" smtClean="0">
                <a:solidFill>
                  <a:srgbClr val="CC6600"/>
                </a:solidFill>
              </a:rPr>
              <a:t>Ганс</a:t>
            </a:r>
            <a:r>
              <a:rPr lang="ru-RU" sz="2800" b="1" dirty="0" smtClean="0">
                <a:solidFill>
                  <a:srgbClr val="CC6600"/>
                </a:solidFill>
              </a:rPr>
              <a:t>, «</a:t>
            </a:r>
            <a:r>
              <a:rPr lang="ru-RU" sz="2800" b="1" dirty="0" err="1" smtClean="0">
                <a:solidFill>
                  <a:srgbClr val="CC6600"/>
                </a:solidFill>
              </a:rPr>
              <a:t>Ганс</a:t>
            </a:r>
            <a:r>
              <a:rPr lang="ru-RU" sz="2800" b="1" dirty="0" smtClean="0">
                <a:solidFill>
                  <a:srgbClr val="CC6600"/>
                </a:solidFill>
              </a:rPr>
              <a:t> Чурбан»</a:t>
            </a:r>
            <a:endParaRPr lang="ru-RU" sz="2800" b="1" dirty="0">
              <a:solidFill>
                <a:srgbClr val="CC6600"/>
              </a:solidFill>
            </a:endParaRPr>
          </a:p>
        </p:txBody>
      </p:sp>
      <p:pic>
        <p:nvPicPr>
          <p:cNvPr id="10" name="Picture 4" descr="https://img2.freepng.ru/20180426/eze/kisspng-heraldry-rose-coat-of-arms-clip-art-a-flower-petal-5ae2850dcbc032.88838264152479463783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051720" y="5301208"/>
            <a:ext cx="764306" cy="696368"/>
          </a:xfrm>
          <a:prstGeom prst="rect">
            <a:avLst/>
          </a:prstGeom>
          <a:noFill/>
        </p:spPr>
      </p:pic>
      <p:pic>
        <p:nvPicPr>
          <p:cNvPr id="11" name="Picture 4" descr="https://img2.freepng.ru/20180426/eze/kisspng-heraldry-rose-coat-of-arms-clip-art-a-flower-petal-5ae2850dcbc032.88838264152479463783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699792" y="6021288"/>
            <a:ext cx="764306" cy="696368"/>
          </a:xfrm>
          <a:prstGeom prst="rect">
            <a:avLst/>
          </a:prstGeom>
          <a:noFill/>
        </p:spPr>
      </p:pic>
      <p:pic>
        <p:nvPicPr>
          <p:cNvPr id="23560" name="Picture 8" descr="http://mexalib.com/media/books/covers/82/84/435924.jpg"/>
          <p:cNvPicPr>
            <a:picLocks noChangeAspect="1" noChangeArrowheads="1"/>
          </p:cNvPicPr>
          <p:nvPr/>
        </p:nvPicPr>
        <p:blipFill>
          <a:blip r:embed="rId4" cstate="print"/>
          <a:srcRect l="7560" t="23084" r="39521" b="1894"/>
          <a:stretch>
            <a:fillRect/>
          </a:stretch>
        </p:blipFill>
        <p:spPr bwMode="auto">
          <a:xfrm>
            <a:off x="3707904" y="1556792"/>
            <a:ext cx="1584176" cy="2942041"/>
          </a:xfrm>
          <a:prstGeom prst="rect">
            <a:avLst/>
          </a:prstGeom>
          <a:noFill/>
        </p:spPr>
      </p:pic>
      <p:pic>
        <p:nvPicPr>
          <p:cNvPr id="15" name="Picture 4" descr="https://img2.freepng.ru/20180426/eze/kisspng-heraldry-rose-coat-of-arms-clip-art-a-flower-petal-5ae2850dcbc032.8883826415247946378346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403648" y="4509120"/>
            <a:ext cx="764306" cy="696368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72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https://img2.freepng.ru/20180208/zcw/kisspng-throne-chair-golden-throne-5a7c0d9c830614.9182350615180793885367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15816" y="1628800"/>
            <a:ext cx="2808805" cy="2683969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395536" y="404664"/>
            <a:ext cx="828092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FF0066"/>
                </a:solidFill>
              </a:rPr>
              <a:t> </a:t>
            </a:r>
            <a:r>
              <a:rPr lang="ru-RU" sz="2400" b="1" dirty="0" smtClean="0">
                <a:solidFill>
                  <a:srgbClr val="FF0066"/>
                </a:solidFill>
              </a:rPr>
              <a:t>«Он восседал в своем золоченом кресле, читал – </a:t>
            </a:r>
            <a:r>
              <a:rPr lang="ru-RU" sz="2400" b="1" dirty="0" err="1" smtClean="0">
                <a:solidFill>
                  <a:srgbClr val="FF0066"/>
                </a:solidFill>
              </a:rPr>
              <a:t>читал</a:t>
            </a:r>
            <a:r>
              <a:rPr lang="ru-RU" sz="2400" b="1" dirty="0" smtClean="0">
                <a:solidFill>
                  <a:srgbClr val="FF0066"/>
                </a:solidFill>
              </a:rPr>
              <a:t> и поминутно кивал головой – ему очень приятно было читать похвалы своей столице, дворцу и саду».</a:t>
            </a:r>
            <a:endParaRPr lang="ru-RU" b="1" dirty="0" smtClean="0">
              <a:solidFill>
                <a:srgbClr val="FF0066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99792" y="5949280"/>
            <a:ext cx="5517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66"/>
                </a:solidFill>
              </a:rPr>
              <a:t>Китайский император, «Соловей»</a:t>
            </a:r>
          </a:p>
        </p:txBody>
      </p:sp>
      <p:pic>
        <p:nvPicPr>
          <p:cNvPr id="4" name="Picture 2" descr="https://fs01.vseosvita.ua/01000ja3-f339/003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71600" y="4293096"/>
            <a:ext cx="648764" cy="648072"/>
          </a:xfrm>
          <a:prstGeom prst="rect">
            <a:avLst/>
          </a:prstGeom>
          <a:noFill/>
        </p:spPr>
      </p:pic>
      <p:pic>
        <p:nvPicPr>
          <p:cNvPr id="5" name="Picture 2" descr="https://fs01.vseosvita.ua/01000ja3-f339/003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403648" y="5157192"/>
            <a:ext cx="648764" cy="648072"/>
          </a:xfrm>
          <a:prstGeom prst="rect">
            <a:avLst/>
          </a:prstGeom>
          <a:noFill/>
        </p:spPr>
      </p:pic>
      <p:pic>
        <p:nvPicPr>
          <p:cNvPr id="6" name="Picture 2" descr="https://fs01.vseosvita.ua/01000ja3-f339/003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2123728" y="5877272"/>
            <a:ext cx="648764" cy="64807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619672" y="4437112"/>
            <a:ext cx="4111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66"/>
                </a:solidFill>
              </a:rPr>
              <a:t>Король, «Дикие лебеди»</a:t>
            </a:r>
            <a:endParaRPr lang="ru-RU" sz="2800" b="1" dirty="0">
              <a:solidFill>
                <a:srgbClr val="FF0066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79712" y="5229200"/>
            <a:ext cx="6855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66"/>
                </a:solidFill>
              </a:rPr>
              <a:t>Старый король, «Принцесса </a:t>
            </a:r>
            <a:r>
              <a:rPr lang="ru-RU" sz="2800" b="1" dirty="0">
                <a:solidFill>
                  <a:srgbClr val="FF0066"/>
                </a:solidFill>
              </a:rPr>
              <a:t>на </a:t>
            </a:r>
            <a:r>
              <a:rPr lang="ru-RU" sz="2800" b="1" dirty="0" smtClean="0">
                <a:solidFill>
                  <a:srgbClr val="FF0066"/>
                </a:solidFill>
              </a:rPr>
              <a:t>горошине»</a:t>
            </a:r>
            <a:endParaRPr lang="ru-RU" sz="2800" b="1" dirty="0">
              <a:solidFill>
                <a:srgbClr val="FF0066"/>
              </a:solidFill>
            </a:endParaRPr>
          </a:p>
        </p:txBody>
      </p:sp>
      <p:sp>
        <p:nvSpPr>
          <p:cNvPr id="22530" name="AutoShape 2" descr="https://img-fotki.yandex.ru/get/9756/157060903.21d/0_114100_c512a4d8_XXXL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4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88640"/>
            <a:ext cx="8424936" cy="2308324"/>
          </a:xfrm>
          <a:prstGeom prst="rect">
            <a:avLst/>
          </a:prstGeom>
          <a:solidFill>
            <a:srgbClr val="FF99FF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09900"/>
                </a:solidFill>
              </a:rPr>
              <a:t>«Черный как уголь, но, впрочем, тоже из фарфора и сам по себе такой же чистенький и миленький, как всякая фарфоровая статуэтка. Он премило держал в руках лестницу; личико у него было белое, а щечки розовые, как у барышни, и это было немножко неправильно, следовало бы ему быть почернее».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627784" y="5445224"/>
            <a:ext cx="5618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CC00"/>
                </a:solidFill>
              </a:rPr>
              <a:t>Трубочист,«Пастушка и трубочист»</a:t>
            </a:r>
          </a:p>
        </p:txBody>
      </p:sp>
      <p:pic>
        <p:nvPicPr>
          <p:cNvPr id="4" name="Picture 2" descr="https://img2.freepng.ru/20180715/cyl/kisspng-flower-petal-clip-art-flor-de-lotus-5b4ba06d011f72.71693556153168292500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4725144"/>
            <a:ext cx="648072" cy="648072"/>
          </a:xfrm>
          <a:prstGeom prst="rect">
            <a:avLst/>
          </a:prstGeom>
          <a:noFill/>
        </p:spPr>
      </p:pic>
      <p:pic>
        <p:nvPicPr>
          <p:cNvPr id="5" name="Picture 2" descr="https://img2.freepng.ru/20180715/cyl/kisspng-flower-petal-clip-art-flor-de-lotus-5b4ba06d011f72.7169355615316829250046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5445224"/>
            <a:ext cx="648072" cy="648072"/>
          </a:xfrm>
          <a:prstGeom prst="rect">
            <a:avLst/>
          </a:prstGeom>
          <a:noFill/>
        </p:spPr>
      </p:pic>
      <p:pic>
        <p:nvPicPr>
          <p:cNvPr id="6" name="Picture 2" descr="https://img2.freepng.ru/20180715/cyl/kisspng-flower-petal-clip-art-flor-de-lotus-5b4ba06d011f72.71693556153168292500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6021288"/>
            <a:ext cx="648072" cy="64807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979712" y="4797152"/>
            <a:ext cx="6876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CC00"/>
                </a:solidFill>
              </a:rPr>
              <a:t>Солдатик, «Стойкий оловянный солдатик»</a:t>
            </a:r>
            <a:endParaRPr lang="ru-RU" sz="2800" b="1" dirty="0">
              <a:solidFill>
                <a:srgbClr val="00CC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347864" y="6093296"/>
            <a:ext cx="2959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CC00"/>
                </a:solidFill>
              </a:rPr>
              <a:t>Солдат, «Огниво»</a:t>
            </a:r>
            <a:endParaRPr lang="ru-RU" sz="2800" b="1" dirty="0">
              <a:solidFill>
                <a:srgbClr val="00CC00"/>
              </a:solidFill>
            </a:endParaRPr>
          </a:p>
        </p:txBody>
      </p:sp>
      <p:sp>
        <p:nvSpPr>
          <p:cNvPr id="21506" name="AutoShape 2" descr="Пастушка и трубоч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508" name="AutoShape 4" descr="Пастушка и трубоч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509" name="Picture 5" descr="C:\Users\Vladimir\Desktop\pastushka-i-trubochis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2636912"/>
            <a:ext cx="2952328" cy="2221627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64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332656"/>
            <a:ext cx="8424936" cy="1200329"/>
          </a:xfrm>
          <a:prstGeom prst="rect">
            <a:avLst/>
          </a:prstGeom>
          <a:gradFill flip="none" rotWithShape="1">
            <a:gsLst>
              <a:gs pos="31000">
                <a:schemeClr val="tx2">
                  <a:lumMod val="20000"/>
                  <a:lumOff val="80000"/>
                </a:scheme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C00000"/>
                </a:solidFill>
              </a:rPr>
              <a:t>«Он некрасив, но у него доброе сердце, и плавает он не хуже, смею даже сказать – лучше других. Я думаю, что он вырастет, похорошеет или станет со временем поменьше».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91680" y="4581128"/>
            <a:ext cx="5217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Гадкий утенок, «Гадкий утенок»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411760" y="6093296"/>
            <a:ext cx="6463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Петух, «Дворовый </a:t>
            </a:r>
            <a:r>
              <a:rPr lang="ru-RU" sz="2800" b="1" dirty="0">
                <a:solidFill>
                  <a:srgbClr val="C00000"/>
                </a:solidFill>
              </a:rPr>
              <a:t>петух и </a:t>
            </a:r>
            <a:r>
              <a:rPr lang="ru-RU" sz="2800" b="1" dirty="0" smtClean="0">
                <a:solidFill>
                  <a:srgbClr val="C00000"/>
                </a:solidFill>
              </a:rPr>
              <a:t>флюгерный»</a:t>
            </a:r>
            <a:r>
              <a:rPr lang="ru-RU" sz="2400" b="1" dirty="0">
                <a:solidFill>
                  <a:srgbClr val="C00000"/>
                </a:solidFill>
              </a:rPr>
              <a:t> </a:t>
            </a:r>
          </a:p>
        </p:txBody>
      </p:sp>
      <p:pic>
        <p:nvPicPr>
          <p:cNvPr id="5" name="Picture 30" descr="https://yt3.ggpht.com/a/AATXAJx7j6LzMvW2eAFB0-qUgnDNRWL75nlbU12Q=s900-c-k-c0xffffffff-no-rj-mo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600" y="4437112"/>
            <a:ext cx="792088" cy="792088"/>
          </a:xfrm>
          <a:prstGeom prst="rect">
            <a:avLst/>
          </a:prstGeom>
          <a:noFill/>
        </p:spPr>
      </p:pic>
      <p:pic>
        <p:nvPicPr>
          <p:cNvPr id="6" name="Picture 30" descr="https://yt3.ggpht.com/a/AATXAJx7j6LzMvW2eAFB0-qUgnDNRWL75nlbU12Q=s900-c-k-c0xffffffff-no-rj-mo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1680" y="5949280"/>
            <a:ext cx="720080" cy="720080"/>
          </a:xfrm>
          <a:prstGeom prst="rect">
            <a:avLst/>
          </a:prstGeom>
          <a:noFill/>
        </p:spPr>
      </p:pic>
      <p:pic>
        <p:nvPicPr>
          <p:cNvPr id="7" name="Picture 30" descr="https://yt3.ggpht.com/a/AATXAJx7j6LzMvW2eAFB0-qUgnDNRWL75nlbU12Q=s900-c-k-c0xffffffff-no-rj-mo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5229200"/>
            <a:ext cx="720080" cy="720080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2051720" y="530120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Гусек-скакунок, «Прыгуны»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 t="2721" b="2041"/>
          <a:stretch>
            <a:fillRect/>
          </a:stretch>
        </p:blipFill>
        <p:spPr bwMode="auto">
          <a:xfrm>
            <a:off x="2339752" y="1628799"/>
            <a:ext cx="3816424" cy="272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https://im0-tub-ru.yandex.net/i?id=35ed6ed26a818cfbfdbaf39a06f1e233&amp;ref=rim&amp;n=33&amp;w=165&amp;h=165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7704" y="6021288"/>
            <a:ext cx="720080" cy="720081"/>
          </a:xfrm>
          <a:prstGeom prst="rect">
            <a:avLst/>
          </a:prstGeom>
          <a:noFill/>
        </p:spPr>
      </p:pic>
      <p:pic>
        <p:nvPicPr>
          <p:cNvPr id="3" name="Picture 24" descr="https://im0-tub-ru.yandex.net/i?id=35ed6ed26a818cfbfdbaf39a06f1e233&amp;ref=rim&amp;n=33&amp;w=165&amp;h=165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656" y="5301208"/>
            <a:ext cx="720080" cy="720081"/>
          </a:xfrm>
          <a:prstGeom prst="rect">
            <a:avLst/>
          </a:prstGeom>
          <a:noFill/>
        </p:spPr>
      </p:pic>
      <p:pic>
        <p:nvPicPr>
          <p:cNvPr id="4" name="Picture 24" descr="https://im0-tub-ru.yandex.net/i?id=35ed6ed26a818cfbfdbaf39a06f1e233&amp;ref=rim&amp;n=33&amp;w=165&amp;h=165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581128"/>
            <a:ext cx="720080" cy="720081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51520" y="332656"/>
            <a:ext cx="8568952" cy="1200329"/>
          </a:xfrm>
          <a:prstGeom prst="rect">
            <a:avLst/>
          </a:prstGeom>
          <a:solidFill>
            <a:srgbClr val="FF9933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FF3300"/>
                </a:solidFill>
              </a:rPr>
              <a:t>«Боже мой, на что она была похожа! Вода бежала с ее волос и платья прямо в носки башмаков и вытекала из пяток, а она все-таки уверяла, что она настоящая …».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55776" y="6021288"/>
            <a:ext cx="6179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3300"/>
                </a:solidFill>
              </a:rPr>
              <a:t>Принцесса, «Принцесса на горошине»</a:t>
            </a:r>
          </a:p>
        </p:txBody>
      </p:sp>
      <p:pic>
        <p:nvPicPr>
          <p:cNvPr id="19460" name="Picture 4" descr="https://cs6.livemaster.ru/storage/a5/37/a9e5f53df6cac3424d5dedcf151w.jpg"/>
          <p:cNvPicPr>
            <a:picLocks noChangeAspect="1" noChangeArrowheads="1"/>
          </p:cNvPicPr>
          <p:nvPr/>
        </p:nvPicPr>
        <p:blipFill>
          <a:blip r:embed="rId5" cstate="print"/>
          <a:srcRect l="32833" t="16800" r="40079"/>
          <a:stretch>
            <a:fillRect/>
          </a:stretch>
        </p:blipFill>
        <p:spPr bwMode="auto">
          <a:xfrm>
            <a:off x="3779912" y="1700808"/>
            <a:ext cx="1800200" cy="2701644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2123728" y="5373216"/>
            <a:ext cx="5090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FF3300"/>
                </a:solidFill>
              </a:rPr>
              <a:t>Хельга</a:t>
            </a:r>
            <a:r>
              <a:rPr lang="ru-RU" sz="2800" b="1" dirty="0" smtClean="0">
                <a:solidFill>
                  <a:srgbClr val="FF3300"/>
                </a:solidFill>
              </a:rPr>
              <a:t>, «Дочь </a:t>
            </a:r>
            <a:r>
              <a:rPr lang="ru-RU" sz="2800" b="1" dirty="0">
                <a:solidFill>
                  <a:srgbClr val="FF3300"/>
                </a:solidFill>
              </a:rPr>
              <a:t>Болотного </a:t>
            </a:r>
            <a:r>
              <a:rPr lang="ru-RU" sz="2800" b="1" dirty="0" smtClean="0">
                <a:solidFill>
                  <a:srgbClr val="FF3300"/>
                </a:solidFill>
              </a:rPr>
              <a:t>царя»</a:t>
            </a:r>
            <a:endParaRPr lang="ru-RU" sz="2800" b="1" dirty="0">
              <a:solidFill>
                <a:srgbClr val="FF33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763688" y="4653136"/>
            <a:ext cx="4864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FF33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3300"/>
                </a:solidFill>
              </a:rPr>
              <a:t>, «</a:t>
            </a:r>
            <a:r>
              <a:rPr lang="ru-RU" sz="2800" b="1" dirty="0" err="1" smtClean="0">
                <a:solidFill>
                  <a:srgbClr val="FF33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3300"/>
                </a:solidFill>
              </a:rPr>
              <a:t>»</a:t>
            </a:r>
            <a:endParaRPr lang="ru-RU" sz="2800" b="1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1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16632"/>
            <a:ext cx="8424936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FF9933"/>
                </a:solidFill>
              </a:rPr>
              <a:t>«Богатые уборы так шли к ней, она была в них так ослепительно хороша, что весь двор преклонялся перед ней. А король провозгласил ее своей невестой, хотя архиепископ и покачал головой, нашептывая, что лесная красавица, должно быть ведьма».</a:t>
            </a:r>
            <a:endParaRPr lang="ru-RU" sz="2400" dirty="0">
              <a:solidFill>
                <a:srgbClr val="FF9933"/>
              </a:solidFill>
            </a:endParaRPr>
          </a:p>
        </p:txBody>
      </p:sp>
      <p:pic>
        <p:nvPicPr>
          <p:cNvPr id="3" name="Picture 8" descr="https://thumbs.dreamstime.com/b/%D0%BA%D1%80%D0%B0%D1%81%D0%BD%D1%8B%D0%B9-%D1%86%D0%B2%D0%B5%D1%82-gerber-%D0%BC%D0%B0%D1%80%D0%B3%D0%B0%D1%80%D0%B8%D1%82%D0%BA%D0%B8-%D0%B3%D0%BB%D1%83%D0%B1%D0%BE%D0%BA%D0%B8%D0%B9-2811575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221088"/>
            <a:ext cx="960107" cy="720080"/>
          </a:xfrm>
          <a:prstGeom prst="rect">
            <a:avLst/>
          </a:prstGeom>
          <a:noFill/>
        </p:spPr>
      </p:pic>
      <p:pic>
        <p:nvPicPr>
          <p:cNvPr id="4" name="Picture 8" descr="https://thumbs.dreamstime.com/b/%D0%BA%D1%80%D0%B0%D1%81%D0%BD%D1%8B%D0%B9-%D1%86%D0%B2%D0%B5%D1%82-gerber-%D0%BC%D0%B0%D1%80%D0%B3%D0%B0%D1%80%D0%B8%D1%82%D0%BA%D0%B8-%D0%B3%D0%BB%D1%83%D0%B1%D0%BE%D0%BA%D0%B8%D0%B9-2811575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47664" y="5157192"/>
            <a:ext cx="960107" cy="720080"/>
          </a:xfrm>
          <a:prstGeom prst="rect">
            <a:avLst/>
          </a:prstGeom>
          <a:noFill/>
        </p:spPr>
      </p:pic>
      <p:pic>
        <p:nvPicPr>
          <p:cNvPr id="5" name="Picture 8" descr="https://thumbs.dreamstime.com/b/%D0%BA%D1%80%D0%B0%D1%81%D0%BD%D1%8B%D0%B9-%D1%86%D0%B2%D0%B5%D1%82-gerber-%D0%BC%D0%B0%D1%80%D0%B3%D0%B0%D1%80%D0%B8%D1%82%D0%BA%D0%B8-%D0%B3%D0%BB%D1%83%D0%B1%D0%BE%D0%BA%D0%B8%D0%B9-2811575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4" y="5949280"/>
            <a:ext cx="960107" cy="72008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2987824" y="6093296"/>
            <a:ext cx="3884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FF6600"/>
                </a:solidFill>
              </a:rPr>
              <a:t>Элиза</a:t>
            </a:r>
            <a:r>
              <a:rPr lang="ru-RU" sz="2800" b="1" dirty="0">
                <a:solidFill>
                  <a:srgbClr val="FF6600"/>
                </a:solidFill>
              </a:rPr>
              <a:t>,</a:t>
            </a:r>
            <a:r>
              <a:rPr lang="ru-RU" sz="2800" b="1" dirty="0" smtClean="0">
                <a:solidFill>
                  <a:srgbClr val="FF6600"/>
                </a:solidFill>
              </a:rPr>
              <a:t> «Дикие лебеди»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63688" y="4365104"/>
            <a:ext cx="4864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FF66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6600"/>
                </a:solidFill>
              </a:rPr>
              <a:t>, «</a:t>
            </a:r>
            <a:r>
              <a:rPr lang="ru-RU" sz="2800" b="1" dirty="0" err="1" smtClean="0">
                <a:solidFill>
                  <a:srgbClr val="FF66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6600"/>
                </a:solidFill>
              </a:rPr>
              <a:t>»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267744" y="5301208"/>
            <a:ext cx="6179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6600"/>
                </a:solidFill>
              </a:rPr>
              <a:t>Принцесса, «Принцесса на горошине»</a:t>
            </a:r>
          </a:p>
        </p:txBody>
      </p:sp>
      <p:sp>
        <p:nvSpPr>
          <p:cNvPr id="18434" name="AutoShape 2" descr="Принцесса на горошине сказка Андерсен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436" name="AutoShape 4" descr="C:\Users\Vladimir\Desktop\princessa-na-goroshine4.jp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438" name="Picture 6" descr="https://i.pinimg.com/736x/18/bf/7b/18bf7b7a50526656df5dd7785089fbe6--christmas-cartoons-the-wild.jpg"/>
          <p:cNvPicPr>
            <a:picLocks noChangeAspect="1" noChangeArrowheads="1"/>
          </p:cNvPicPr>
          <p:nvPr/>
        </p:nvPicPr>
        <p:blipFill>
          <a:blip r:embed="rId5" cstate="print"/>
          <a:srcRect l="24138" t="21739" r="8814" b="40133"/>
          <a:stretch>
            <a:fillRect/>
          </a:stretch>
        </p:blipFill>
        <p:spPr bwMode="auto">
          <a:xfrm>
            <a:off x="2843808" y="2132856"/>
            <a:ext cx="2972225" cy="208513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1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943</Words>
  <Application>Microsoft Office PowerPoint</Application>
  <PresentationFormat>Экран (4:3)</PresentationFormat>
  <Paragraphs>135</Paragraphs>
  <Slides>30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3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Vladimir</dc:creator>
  <cp:lastModifiedBy>Виталий самый лучший</cp:lastModifiedBy>
  <cp:revision>98</cp:revision>
  <dcterms:created xsi:type="dcterms:W3CDTF">2020-04-27T11:41:21Z</dcterms:created>
  <dcterms:modified xsi:type="dcterms:W3CDTF">2020-05-14T18:32:08Z</dcterms:modified>
</cp:coreProperties>
</file>